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712" r:id="rId1"/>
  </p:sldMasterIdLst>
  <p:sldIdLst>
    <p:sldId id="257" r:id="rId2"/>
    <p:sldId id="259" r:id="rId3"/>
    <p:sldId id="268" r:id="rId4"/>
    <p:sldId id="270" r:id="rId5"/>
    <p:sldId id="271" r:id="rId6"/>
    <p:sldId id="272" r:id="rId7"/>
    <p:sldId id="273" r:id="rId8"/>
    <p:sldId id="275" r:id="rId9"/>
    <p:sldId id="263" r:id="rId10"/>
    <p:sldId id="262" r:id="rId11"/>
    <p:sldId id="274" r:id="rId12"/>
    <p:sldId id="277" r:id="rId13"/>
    <p:sldId id="301" r:id="rId14"/>
    <p:sldId id="303" r:id="rId15"/>
    <p:sldId id="302" r:id="rId16"/>
    <p:sldId id="265" r:id="rId17"/>
    <p:sldId id="276" r:id="rId18"/>
    <p:sldId id="278" r:id="rId19"/>
    <p:sldId id="286" r:id="rId20"/>
    <p:sldId id="287" r:id="rId21"/>
    <p:sldId id="288" r:id="rId22"/>
    <p:sldId id="264" r:id="rId23"/>
    <p:sldId id="289" r:id="rId24"/>
    <p:sldId id="290" r:id="rId25"/>
    <p:sldId id="291" r:id="rId26"/>
    <p:sldId id="304" r:id="rId27"/>
    <p:sldId id="292" r:id="rId28"/>
    <p:sldId id="305" r:id="rId29"/>
    <p:sldId id="312" r:id="rId30"/>
    <p:sldId id="266" r:id="rId31"/>
    <p:sldId id="267" r:id="rId32"/>
    <p:sldId id="293" r:id="rId33"/>
    <p:sldId id="279" r:id="rId34"/>
    <p:sldId id="283" r:id="rId35"/>
    <p:sldId id="284" r:id="rId36"/>
    <p:sldId id="285" r:id="rId37"/>
    <p:sldId id="280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6" r:id="rId46"/>
    <p:sldId id="281" r:id="rId47"/>
    <p:sldId id="282" r:id="rId48"/>
    <p:sldId id="307" r:id="rId49"/>
    <p:sldId id="309" r:id="rId50"/>
    <p:sldId id="308" r:id="rId51"/>
    <p:sldId id="313" r:id="rId52"/>
    <p:sldId id="311" r:id="rId53"/>
    <p:sldId id="314" r:id="rId54"/>
    <p:sldId id="315" r:id="rId55"/>
    <p:sldId id="260" r:id="rId5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09E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98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114" y="2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4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24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12/21/2019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00175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12/21/2019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3591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12/21/2019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849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>
            <a:lvl1pPr>
              <a:defRPr sz="3200"/>
            </a:lvl1pPr>
            <a:lvl2pPr>
              <a:defRPr sz="2400"/>
            </a:lvl2pPr>
            <a:lvl3pPr>
              <a:defRPr sz="20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12/21/2019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2443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44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24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12/21/2019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6809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12/21/2019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33232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12/21/2019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04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12/21/2019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363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12/21/2019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4949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12/21/2019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1766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12/21/2019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32895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12/21/2019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00897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11" r:id="rId5"/>
    <p:sldLayoutId id="2147483760" r:id="rId6"/>
    <p:sldLayoutId id="2147483762" r:id="rId7"/>
    <p:sldLayoutId id="2147483706" r:id="rId8"/>
    <p:sldLayoutId id="2147483709" r:id="rId9"/>
    <p:sldLayoutId id="2147483707" r:id="rId10"/>
    <p:sldLayoutId id="2147483708" r:id="rId11"/>
  </p:sldLayoutIdLst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44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3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thephd.github.io/vendor/future_cxx/papers/source/n2440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www.includecpp.org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hyperlink" Target="https://thephd.github.io/" TargetMode="External"/><Relationship Id="rId3" Type="http://schemas.openxmlformats.org/officeDocument/2006/relationships/image" Target="../media/image2.png"/><Relationship Id="rId7" Type="http://schemas.openxmlformats.org/officeDocument/2006/relationships/image" Target="../media/image17.png"/><Relationship Id="rId2" Type="http://schemas.openxmlformats.org/officeDocument/2006/relationships/hyperlink" Target="https://thephd.github.io/portfolio/text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linkedin.com/in/thephd" TargetMode="External"/><Relationship Id="rId5" Type="http://schemas.openxmlformats.org/officeDocument/2006/relationships/image" Target="../media/image16.png"/><Relationship Id="rId10" Type="http://schemas.openxmlformats.org/officeDocument/2006/relationships/image" Target="../media/image19.png"/><Relationship Id="rId4" Type="http://schemas.openxmlformats.org/officeDocument/2006/relationships/hyperlink" Target="https://thephd.github.io/support/" TargetMode="External"/><Relationship Id="rId9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D6D7A0BC-0046-4CAA-8E7F-DCAFE511EA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21E816-31F5-48BB-BD02-D15F2F18B4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</p:spPr>
        <p:txBody>
          <a:bodyPr>
            <a:normAutofit/>
          </a:bodyPr>
          <a:lstStyle/>
          <a:p>
            <a:r>
              <a:rPr lang="en-US" b="1" dirty="0"/>
              <a:t>Catching ⬆️: C++ Unicode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5D6E6B-3353-491C-A3C6-F278D6CED8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468233"/>
          </a:xfrm>
        </p:spPr>
        <p:txBody>
          <a:bodyPr>
            <a:normAutofit/>
          </a:bodyPr>
          <a:lstStyle/>
          <a:p>
            <a:r>
              <a:rPr lang="en-US" dirty="0"/>
              <a:t>Part 2 of 5 | Into the Details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7C6334F-6411-41EC-AD7D-179EDD8B5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6B02CEE-3AF8-4349-9B3E-8970E6DF62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AA01CF0-3FB5-44EB-B7DE-F2E86374C2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F1A8C364-94D4-4630-BAD0-78722F3470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8733" y="3081867"/>
            <a:ext cx="11260667" cy="3310466"/>
          </a:xfrm>
          <a:prstGeom prst="rect">
            <a:avLst/>
          </a:prstGeom>
        </p:spPr>
      </p:pic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898DAFCA-9BF1-4BDA-998A-F6EB7BB450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3807" y="670386"/>
            <a:ext cx="1477516" cy="1314429"/>
          </a:xfrm>
          <a:prstGeom prst="rect">
            <a:avLst/>
          </a:prstGeom>
        </p:spPr>
      </p:pic>
      <p:sp>
        <p:nvSpPr>
          <p:cNvPr id="11" name="Subtitle 2">
            <a:extLst>
              <a:ext uri="{FF2B5EF4-FFF2-40B4-BE49-F238E27FC236}">
                <a16:creationId xmlns:a16="http://schemas.microsoft.com/office/drawing/2014/main" id="{40E7C498-775A-491A-9A50-3024B70902F1}"/>
              </a:ext>
            </a:extLst>
          </p:cNvPr>
          <p:cNvSpPr txBox="1">
            <a:spLocks/>
          </p:cNvSpPr>
          <p:nvPr/>
        </p:nvSpPr>
        <p:spPr>
          <a:xfrm>
            <a:off x="292051" y="6371655"/>
            <a:ext cx="11595149" cy="4682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marL="0" indent="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2400" kern="1200" cap="all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JeanHeyd “</a:t>
            </a:r>
            <a:r>
              <a:rPr lang="en-US" dirty="0" err="1"/>
              <a:t>ThePhD</a:t>
            </a:r>
            <a:r>
              <a:rPr lang="en-US" dirty="0"/>
              <a:t>” Meneide       Meeting C++ 2019       Saturday, November 16</a:t>
            </a:r>
            <a:r>
              <a:rPr lang="en-US" baseline="30000" dirty="0"/>
              <a:t>th</a:t>
            </a:r>
            <a:r>
              <a:rPr lang="en-US" dirty="0"/>
              <a:t>, 2019</a:t>
            </a:r>
          </a:p>
        </p:txBody>
      </p:sp>
    </p:spTree>
    <p:extLst>
      <p:ext uri="{BB962C8B-B14F-4D97-AF65-F5344CB8AC3E}">
        <p14:creationId xmlns:p14="http://schemas.microsoft.com/office/powerpoint/2010/main" val="24758055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B21E66E-2ABE-4F07-915B-1D26153E8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Nearly Unanimous Consensus: Fix </a:t>
            </a:r>
            <a:r>
              <a:rPr lang="en-US" dirty="0" err="1"/>
              <a:t>iT</a:t>
            </a:r>
            <a:r>
              <a:rPr lang="en-US" dirty="0"/>
              <a:t>!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D62EA35-4243-4CF0-855E-98154AC22F31}"/>
              </a:ext>
            </a:extLst>
          </p:cNvPr>
          <p:cNvSpPr txBox="1"/>
          <p:nvPr/>
        </p:nvSpPr>
        <p:spPr>
          <a:xfrm>
            <a:off x="114300" y="6423933"/>
            <a:ext cx="8077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N2440 - </a:t>
            </a:r>
            <a:r>
              <a:rPr lang="en-US" sz="1200" dirty="0">
                <a:hlinkClick r:id="rId2"/>
              </a:rPr>
              <a:t>https://thephd.github.io/vendor/future_cxx/papers/source/n2440.html</a:t>
            </a:r>
            <a:endParaRPr lang="en-US" sz="1200" dirty="0"/>
          </a:p>
        </p:txBody>
      </p:sp>
      <p:pic>
        <p:nvPicPr>
          <p:cNvPr id="8" name="Content Placeholder 7" descr="A picture containing lot, white&#10;&#10;Description automatically generated">
            <a:extLst>
              <a:ext uri="{FF2B5EF4-FFF2-40B4-BE49-F238E27FC236}">
                <a16:creationId xmlns:a16="http://schemas.microsoft.com/office/drawing/2014/main" id="{3518FD1B-47F7-40E0-AFF0-6D4AA1F992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9700" y="2187533"/>
            <a:ext cx="5468617" cy="3968311"/>
          </a:xfrm>
        </p:spPr>
      </p:pic>
      <p:pic>
        <p:nvPicPr>
          <p:cNvPr id="10" name="Picture 9" descr="A picture containing umbrella, drawing, clock, graffiti&#10;&#10;Description automatically generated">
            <a:extLst>
              <a:ext uri="{FF2B5EF4-FFF2-40B4-BE49-F238E27FC236}">
                <a16:creationId xmlns:a16="http://schemas.microsoft.com/office/drawing/2014/main" id="{C6917FFD-2391-43B2-A971-17F4086F41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3429000"/>
            <a:ext cx="11430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711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B074B4-9318-4A44-A0F7-26A1F573F9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Sized Functions, Too!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A3415E-6ABC-48BB-83AB-BBF5E62AB5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983736"/>
          </a:xfrm>
        </p:spPr>
        <p:txBody>
          <a:bodyPr>
            <a:normAutofit/>
          </a:bodyPr>
          <a:lstStyle/>
          <a:p>
            <a:r>
              <a:rPr lang="en-US" dirty="0"/>
              <a:t>n-style of C functions</a:t>
            </a:r>
          </a:p>
          <a:p>
            <a:pPr lvl="1"/>
            <a:r>
              <a:rPr lang="en-US" sz="2000" dirty="0" err="1">
                <a:latin typeface="Fira Code" panose="020B0509050000020004" pitchFamily="49" charset="0"/>
                <a:ea typeface="Fira Code" panose="020B0509050000020004" pitchFamily="49" charset="0"/>
              </a:rPr>
              <a:t>size_t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latin typeface="Fira Code" panose="020B0509050000020004" pitchFamily="49" charset="0"/>
                <a:ea typeface="Fira Code" panose="020B0509050000020004" pitchFamily="49" charset="0"/>
              </a:rPr>
              <a:t>mbsnrtocXs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(</a:t>
            </a:r>
            <a:r>
              <a:rPr lang="en-US" sz="2000" dirty="0" err="1">
                <a:latin typeface="Fira Code" panose="020B0509050000020004" pitchFamily="49" charset="0"/>
                <a:ea typeface="Fira Code" panose="020B0509050000020004" pitchFamily="49" charset="0"/>
              </a:rPr>
              <a:t>charX_t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* restrict </a:t>
            </a:r>
            <a:r>
              <a:rPr lang="en-US" sz="2000" dirty="0" err="1">
                <a:latin typeface="Fira Code" panose="020B0509050000020004" pitchFamily="49" charset="0"/>
                <a:ea typeface="Fira Code" panose="020B0509050000020004" pitchFamily="49" charset="0"/>
              </a:rPr>
              <a:t>dest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, </a:t>
            </a:r>
            <a:b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const char** restrict </a:t>
            </a:r>
            <a:r>
              <a:rPr lang="en-US" sz="2000" dirty="0" err="1">
                <a:latin typeface="Fira Code" panose="020B0509050000020004" pitchFamily="49" charset="0"/>
                <a:ea typeface="Fira Code" panose="020B0509050000020004" pitchFamily="49" charset="0"/>
              </a:rPr>
              <a:t>src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, </a:t>
            </a:r>
            <a:r>
              <a:rPr lang="en-US" sz="2000" dirty="0" err="1">
                <a:latin typeface="Fira Code" panose="020B0509050000020004" pitchFamily="49" charset="0"/>
                <a:ea typeface="Fira Code" panose="020B0509050000020004" pitchFamily="49" charset="0"/>
              </a:rPr>
              <a:t>size_t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latin typeface="Fira Code" panose="020B0509050000020004" pitchFamily="49" charset="0"/>
                <a:ea typeface="Fira Code" panose="020B0509050000020004" pitchFamily="49" charset="0"/>
              </a:rPr>
              <a:t>dest_len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, </a:t>
            </a:r>
            <a:r>
              <a:rPr lang="en-US" sz="2000" dirty="0" err="1">
                <a:latin typeface="Fira Code" panose="020B0509050000020004" pitchFamily="49" charset="0"/>
                <a:ea typeface="Fira Code" panose="020B0509050000020004" pitchFamily="49" charset="0"/>
              </a:rPr>
              <a:t>size_t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latin typeface="Fira Code" panose="020B0509050000020004" pitchFamily="49" charset="0"/>
                <a:ea typeface="Fira Code" panose="020B0509050000020004" pitchFamily="49" charset="0"/>
              </a:rPr>
              <a:t>src_len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, </a:t>
            </a:r>
            <a:r>
              <a:rPr lang="en-US" sz="2000" dirty="0" err="1">
                <a:latin typeface="Fira Code" panose="020B0509050000020004" pitchFamily="49" charset="0"/>
                <a:ea typeface="Fira Code" panose="020B0509050000020004" pitchFamily="49" charset="0"/>
              </a:rPr>
              <a:t>mbstate_t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* restrict state);</a:t>
            </a:r>
            <a:br>
              <a:rPr lang="en-US" dirty="0"/>
            </a:br>
            <a:endParaRPr lang="en-US" dirty="0"/>
          </a:p>
          <a:p>
            <a:r>
              <a:rPr lang="en-US" dirty="0"/>
              <a:t>Allows:</a:t>
            </a:r>
          </a:p>
          <a:p>
            <a:pPr lvl="1"/>
            <a:r>
              <a:rPr lang="en-US" dirty="0"/>
              <a:t>usage of embedded nulls in data</a:t>
            </a:r>
          </a:p>
          <a:p>
            <a:pPr lvl="1"/>
            <a:r>
              <a:rPr lang="en-US" dirty="0"/>
              <a:t>SIMD optimizations, even on exotic architectures</a:t>
            </a:r>
          </a:p>
        </p:txBody>
      </p:sp>
    </p:spTree>
    <p:extLst>
      <p:ext uri="{BB962C8B-B14F-4D97-AF65-F5344CB8AC3E}">
        <p14:creationId xmlns:p14="http://schemas.microsoft.com/office/powerpoint/2010/main" val="10145590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A3601C-91C4-4097-AC06-57F9404B3E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[[sidebar]] </a:t>
            </a:r>
            <a:r>
              <a:rPr lang="en-US" sz="3600" cap="none" dirty="0" err="1">
                <a:latin typeface="Fira Code" panose="020B0509050000020004" pitchFamily="49" charset="0"/>
                <a:ea typeface="Fira Code" panose="020B0509050000020004" pitchFamily="49" charset="0"/>
              </a:rPr>
              <a:t>rsize</a:t>
            </a:r>
            <a:endParaRPr lang="en-US" sz="3600" cap="none" dirty="0"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EBC623-2999-4317-A3F0-69AD3ED697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“There were sized conversion functions in the C Standard Already!”</a:t>
            </a:r>
          </a:p>
          <a:p>
            <a:pPr lvl="1"/>
            <a:r>
              <a:rPr lang="en-US" dirty="0"/>
              <a:t>Referring to: Annex K</a:t>
            </a:r>
          </a:p>
          <a:p>
            <a:pPr lvl="1"/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RSIZE_</a:t>
            </a:r>
            <a:r>
              <a:rPr lang="en-AS" sz="2000" dirty="0">
                <a:latin typeface="Fira Code" panose="020B0509050000020004" pitchFamily="49" charset="0"/>
                <a:ea typeface="Fira Code" panose="020B0509050000020004" pitchFamily="49" charset="0"/>
              </a:rPr>
              <a:t>M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A</a:t>
            </a:r>
            <a:r>
              <a:rPr lang="en-AS" sz="2000" dirty="0">
                <a:latin typeface="Fira Code" panose="020B0509050000020004" pitchFamily="49" charset="0"/>
                <a:ea typeface="Fira Code" panose="020B0509050000020004" pitchFamily="49" charset="0"/>
              </a:rPr>
              <a:t>X </a:t>
            </a:r>
            <a:r>
              <a:rPr lang="en-US" dirty="0"/>
              <a:t>– implementation defined</a:t>
            </a:r>
            <a:r>
              <a:rPr lang="en-AS" dirty="0"/>
              <a:t>, “</a:t>
            </a:r>
            <a:r>
              <a:rPr lang="en-US" dirty="0"/>
              <a:t>s</a:t>
            </a:r>
            <a:r>
              <a:rPr lang="en-AS" dirty="0"/>
              <a:t>h</a:t>
            </a:r>
            <a:r>
              <a:rPr lang="en-US" dirty="0"/>
              <a:t>o</a:t>
            </a:r>
            <a:r>
              <a:rPr lang="en-AS" dirty="0"/>
              <a:t>u</a:t>
            </a:r>
            <a:r>
              <a:rPr lang="en-US" dirty="0"/>
              <a:t>l</a:t>
            </a:r>
            <a:r>
              <a:rPr lang="en-AS" dirty="0"/>
              <a:t>d </a:t>
            </a:r>
            <a:r>
              <a:rPr lang="en-US" dirty="0"/>
              <a:t>b</a:t>
            </a:r>
            <a:r>
              <a:rPr lang="en-AS" dirty="0"/>
              <a:t>e (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S</a:t>
            </a:r>
            <a:r>
              <a:rPr lang="en-AS" sz="2000" dirty="0">
                <a:latin typeface="Fira Code" panose="020B0509050000020004" pitchFamily="49" charset="0"/>
                <a:ea typeface="Fira Code" panose="020B0509050000020004" pitchFamily="49" charset="0"/>
              </a:rPr>
              <a:t>I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Z</a:t>
            </a:r>
            <a:r>
              <a:rPr lang="en-AS" sz="2000" dirty="0">
                <a:latin typeface="Fira Code" panose="020B0509050000020004" pitchFamily="49" charset="0"/>
                <a:ea typeface="Fira Code" panose="020B0509050000020004" pitchFamily="49" charset="0"/>
              </a:rPr>
              <a:t>E_MAX / 2</a:t>
            </a:r>
            <a:r>
              <a:rPr lang="en-AS" dirty="0"/>
              <a:t>)</a:t>
            </a:r>
            <a:r>
              <a:rPr lang="en-US" dirty="0"/>
              <a:t>”!</a:t>
            </a:r>
          </a:p>
          <a:p>
            <a:pPr lvl="1"/>
            <a:r>
              <a:rPr lang="en-US" dirty="0"/>
              <a:t>“Implementations will do the right thing!”</a:t>
            </a:r>
          </a:p>
        </p:txBody>
      </p:sp>
    </p:spTree>
    <p:extLst>
      <p:ext uri="{BB962C8B-B14F-4D97-AF65-F5344CB8AC3E}">
        <p14:creationId xmlns:p14="http://schemas.microsoft.com/office/powerpoint/2010/main" val="24905376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95FC62-A23E-44F5-BD9C-E3D393AE6F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30E9D51F-D1F6-485B-AC90-3756859A90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7903" y="3310359"/>
            <a:ext cx="1696194" cy="1696194"/>
          </a:xfrm>
        </p:spPr>
      </p:pic>
    </p:spTree>
    <p:extLst>
      <p:ext uri="{BB962C8B-B14F-4D97-AF65-F5344CB8AC3E}">
        <p14:creationId xmlns:p14="http://schemas.microsoft.com/office/powerpoint/2010/main" val="2832785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9455A2-3340-434A-B742-9F20A867B6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5"/>
            <a:ext cx="11029616" cy="1554907"/>
          </a:xfrm>
        </p:spPr>
        <p:txBody>
          <a:bodyPr>
            <a:normAutofit/>
          </a:bodyPr>
          <a:lstStyle/>
          <a:p>
            <a:r>
              <a:rPr lang="en-AS" dirty="0"/>
              <a:t>[[</a:t>
            </a:r>
            <a:r>
              <a:rPr lang="en-US" dirty="0"/>
              <a:t>S</a:t>
            </a:r>
            <a:r>
              <a:rPr lang="en-AS" dirty="0" err="1"/>
              <a:t>i</a:t>
            </a:r>
            <a:r>
              <a:rPr lang="en-US" dirty="0"/>
              <a:t>d</a:t>
            </a:r>
            <a:r>
              <a:rPr lang="en-AS" dirty="0"/>
              <a:t>e</a:t>
            </a:r>
            <a:r>
              <a:rPr lang="en-US" dirty="0"/>
              <a:t>b</a:t>
            </a:r>
            <a:r>
              <a:rPr lang="en-AS" dirty="0"/>
              <a:t>a</a:t>
            </a:r>
            <a:r>
              <a:rPr lang="en-US" dirty="0"/>
              <a:t>r</a:t>
            </a:r>
            <a:r>
              <a:rPr lang="en-AS" dirty="0"/>
              <a:t>]] </a:t>
            </a:r>
            <a:r>
              <a:rPr lang="en-US" dirty="0"/>
              <a:t>T</a:t>
            </a:r>
            <a:r>
              <a:rPr lang="en-AS" dirty="0"/>
              <a:t>h</a:t>
            </a:r>
            <a:r>
              <a:rPr lang="en-US" dirty="0"/>
              <a:t>e</a:t>
            </a:r>
            <a:r>
              <a:rPr lang="en-AS" dirty="0"/>
              <a:t>o</a:t>
            </a:r>
            <a:r>
              <a:rPr lang="en-US" dirty="0"/>
              <a:t>r</a:t>
            </a:r>
            <a:r>
              <a:rPr lang="en-AS" dirty="0"/>
              <a:t>e</a:t>
            </a:r>
            <a:r>
              <a:rPr lang="en-US" dirty="0"/>
              <a:t>m</a:t>
            </a:r>
            <a:r>
              <a:rPr lang="en-AS" dirty="0"/>
              <a:t>: </a:t>
            </a:r>
            <a:r>
              <a:rPr lang="en-US" dirty="0"/>
              <a:t>T</a:t>
            </a:r>
            <a:r>
              <a:rPr lang="en-AS" dirty="0"/>
              <a:t>h</a:t>
            </a:r>
            <a:r>
              <a:rPr lang="en-US" dirty="0"/>
              <a:t>e</a:t>
            </a:r>
            <a:r>
              <a:rPr lang="en-AS" dirty="0"/>
              <a:t>r</a:t>
            </a:r>
            <a:r>
              <a:rPr lang="en-US" dirty="0"/>
              <a:t>e</a:t>
            </a:r>
            <a:r>
              <a:rPr lang="en-AS" dirty="0"/>
              <a:t> </a:t>
            </a:r>
            <a:r>
              <a:rPr lang="en-US" dirty="0" err="1"/>
              <a:t>i</a:t>
            </a:r>
            <a:r>
              <a:rPr lang="en-AS" dirty="0"/>
              <a:t>s </a:t>
            </a:r>
            <a:r>
              <a:rPr lang="en-US" dirty="0"/>
              <a:t>A</a:t>
            </a:r>
            <a:r>
              <a:rPr lang="en-AS" dirty="0"/>
              <a:t>l</a:t>
            </a:r>
            <a:r>
              <a:rPr lang="en-US" dirty="0"/>
              <a:t>w</a:t>
            </a:r>
            <a:r>
              <a:rPr lang="en-AS" dirty="0"/>
              <a:t>a</a:t>
            </a:r>
            <a:r>
              <a:rPr lang="en-US" dirty="0"/>
              <a:t>y</a:t>
            </a:r>
            <a:r>
              <a:rPr lang="en-AS" dirty="0"/>
              <a:t>s </a:t>
            </a:r>
            <a:r>
              <a:rPr lang="en-US" dirty="0"/>
              <a:t>a</a:t>
            </a:r>
            <a:br>
              <a:rPr lang="en-AS" dirty="0"/>
            </a:br>
            <a:r>
              <a:rPr lang="en-US" dirty="0"/>
              <a:t>Death Station 9000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158E50-B7E5-4A98-BF8A-B1BAA259A4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S" dirty="0"/>
              <a:t>C</a:t>
            </a:r>
            <a:r>
              <a:rPr lang="en-US" dirty="0"/>
              <a:t>o</a:t>
            </a:r>
            <a:r>
              <a:rPr lang="en-AS" dirty="0"/>
              <a:t>r</a:t>
            </a:r>
            <a:r>
              <a:rPr lang="en-US" dirty="0"/>
              <a:t>o</a:t>
            </a:r>
            <a:r>
              <a:rPr lang="en-AS" dirty="0"/>
              <a:t>l</a:t>
            </a:r>
            <a:r>
              <a:rPr lang="en-US" dirty="0"/>
              <a:t>l</a:t>
            </a:r>
            <a:r>
              <a:rPr lang="en-AS" dirty="0"/>
              <a:t>a</a:t>
            </a:r>
            <a:r>
              <a:rPr lang="en-US" dirty="0"/>
              <a:t>r</a:t>
            </a:r>
            <a:r>
              <a:rPr lang="en-AS" dirty="0"/>
              <a:t>y: </a:t>
            </a:r>
            <a:r>
              <a:rPr lang="en-US" dirty="0"/>
              <a:t>t</a:t>
            </a:r>
            <a:r>
              <a:rPr lang="en-AS" dirty="0"/>
              <a:t>h</a:t>
            </a:r>
            <a:r>
              <a:rPr lang="en-US" dirty="0"/>
              <a:t>e</a:t>
            </a:r>
            <a:r>
              <a:rPr lang="en-AS" dirty="0"/>
              <a:t>r</a:t>
            </a:r>
            <a:r>
              <a:rPr lang="en-US" dirty="0"/>
              <a:t>e</a:t>
            </a:r>
            <a:r>
              <a:rPr lang="en-AS" dirty="0"/>
              <a:t> </a:t>
            </a:r>
            <a:r>
              <a:rPr lang="en-US" dirty="0"/>
              <a:t>e</a:t>
            </a:r>
            <a:r>
              <a:rPr lang="en-AS" dirty="0"/>
              <a:t>x</a:t>
            </a:r>
            <a:r>
              <a:rPr lang="en-US" dirty="0" err="1"/>
              <a:t>i</a:t>
            </a:r>
            <a:r>
              <a:rPr lang="en-AS" dirty="0"/>
              <a:t>s</a:t>
            </a:r>
            <a:r>
              <a:rPr lang="en-US" dirty="0"/>
              <a:t>t</a:t>
            </a:r>
            <a:r>
              <a:rPr lang="en-AS" dirty="0"/>
              <a:t>s </a:t>
            </a:r>
            <a:r>
              <a:rPr lang="en-US" dirty="0"/>
              <a:t>a</a:t>
            </a:r>
            <a:r>
              <a:rPr lang="en-AS" dirty="0"/>
              <a:t> </a:t>
            </a:r>
            <a:r>
              <a:rPr lang="en-US" dirty="0"/>
              <a:t>H</a:t>
            </a:r>
            <a:r>
              <a:rPr lang="en-AS" dirty="0"/>
              <a:t>e</a:t>
            </a:r>
            <a:r>
              <a:rPr lang="en-US" dirty="0"/>
              <a:t>l</a:t>
            </a:r>
            <a:r>
              <a:rPr lang="en-AS" dirty="0"/>
              <a:t>l++</a:t>
            </a:r>
          </a:p>
          <a:p>
            <a:endParaRPr lang="en-AS" dirty="0"/>
          </a:p>
          <a:p>
            <a:r>
              <a:rPr lang="en-AS" b="1" i="1" dirty="0"/>
              <a:t>Always</a:t>
            </a:r>
            <a:endParaRPr lang="en-US" b="1" i="1" dirty="0"/>
          </a:p>
        </p:txBody>
      </p:sp>
    </p:spTree>
    <p:extLst>
      <p:ext uri="{BB962C8B-B14F-4D97-AF65-F5344CB8AC3E}">
        <p14:creationId xmlns:p14="http://schemas.microsoft.com/office/powerpoint/2010/main" val="14954693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8DF27A-C1B6-48D4-A172-079425721E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[[End Sidebar]]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F6B454-2D63-4214-A503-B3BDEB25D8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85485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B032E-A9BB-4E58-9F96-7684BB442B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 Standard: Making Progress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D5EE36-EA2E-42B9-85F3-12679EE903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340863"/>
            <a:ext cx="11029615" cy="4040887"/>
          </a:xfrm>
        </p:spPr>
        <p:txBody>
          <a:bodyPr>
            <a:normAutofit/>
          </a:bodyPr>
          <a:lstStyle/>
          <a:p>
            <a:r>
              <a:rPr lang="en-US" dirty="0"/>
              <a:t>WG14 C Standard General Rules:</a:t>
            </a:r>
          </a:p>
          <a:p>
            <a:pPr lvl="1"/>
            <a:r>
              <a:rPr lang="en-US" dirty="0"/>
              <a:t>There should be at least 2 implementations</a:t>
            </a:r>
          </a:p>
          <a:p>
            <a:pPr lvl="1"/>
            <a:r>
              <a:rPr lang="en-US" dirty="0"/>
              <a:t>It should build on existing practice</a:t>
            </a:r>
            <a:br>
              <a:rPr lang="en-US" dirty="0"/>
            </a:br>
            <a:endParaRPr lang="en-US" dirty="0"/>
          </a:p>
          <a:p>
            <a:r>
              <a:rPr lang="en-US" dirty="0"/>
              <a:t>Implementation in the </a:t>
            </a:r>
            <a:r>
              <a:rPr lang="en-US" i="1" dirty="0"/>
              <a:t>Small Device C Compiler </a:t>
            </a:r>
            <a:r>
              <a:rPr lang="en-US" dirty="0"/>
              <a:t>(</a:t>
            </a:r>
            <a:r>
              <a:rPr lang="en-US" i="1" dirty="0"/>
              <a:t>SDCC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Plus, freestanding in-progress library with </a:t>
            </a:r>
            <a:r>
              <a:rPr lang="en-US" i="1" dirty="0" err="1"/>
              <a:t>cuneicode</a:t>
            </a:r>
            <a:endParaRPr lang="en-US" i="1" dirty="0"/>
          </a:p>
          <a:p>
            <a:pPr lvl="1"/>
            <a:r>
              <a:rPr lang="en-US" dirty="0" err="1"/>
              <a:t>musl</a:t>
            </a:r>
            <a:r>
              <a:rPr lang="en-US" dirty="0"/>
              <a:t> and </a:t>
            </a:r>
            <a:r>
              <a:rPr lang="en-US" dirty="0" err="1"/>
              <a:t>glibc</a:t>
            </a:r>
            <a:r>
              <a:rPr lang="en-US" dirty="0"/>
              <a:t> next, soon?</a:t>
            </a:r>
          </a:p>
        </p:txBody>
      </p:sp>
    </p:spTree>
    <p:extLst>
      <p:ext uri="{BB962C8B-B14F-4D97-AF65-F5344CB8AC3E}">
        <p14:creationId xmlns:p14="http://schemas.microsoft.com/office/powerpoint/2010/main" val="5488793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C212DF8-0360-4FDF-810C-38AAD990F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Progress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9D00C06-FDF7-42B4-A0C0-0E33A9D5DF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Status Report on the Advancements</a:t>
            </a:r>
          </a:p>
        </p:txBody>
      </p:sp>
      <p:pic>
        <p:nvPicPr>
          <p:cNvPr id="6" name="Picture 5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2F73A362-68B9-4BE3-B82A-8A4EF760CE0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7825" y="822104"/>
            <a:ext cx="6314907" cy="2754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1207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8A18C4-E7FB-4C82-A94B-300324E577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Encoding Concept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E4A0BB-A386-4703-89DA-6A8929491C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Core Abstraction: represents an encode/decode pairing</a:t>
            </a:r>
          </a:p>
          <a:p>
            <a:pPr lvl="1"/>
            <a:r>
              <a:rPr lang="en-US" dirty="0"/>
              <a:t>Typedefs describe behavior</a:t>
            </a:r>
          </a:p>
          <a:p>
            <a:pPr lvl="1"/>
            <a:endParaRPr lang="en-US" dirty="0"/>
          </a:p>
          <a:p>
            <a:r>
              <a:rPr lang="en-US" dirty="0"/>
              <a:t>Requires:</a:t>
            </a:r>
          </a:p>
          <a:p>
            <a:pPr lvl="1"/>
            <a:r>
              <a:rPr lang="en-US" dirty="0"/>
              <a:t>3 Typedefs (</a:t>
            </a:r>
            <a:r>
              <a:rPr lang="en-US" sz="2200" dirty="0">
                <a:solidFill>
                  <a:schemeClr val="accent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state</a:t>
            </a:r>
            <a:r>
              <a:rPr lang="en-US" dirty="0"/>
              <a:t>, </a:t>
            </a:r>
            <a:r>
              <a:rPr lang="en-US" sz="2200" dirty="0" err="1">
                <a:solidFill>
                  <a:schemeClr val="accent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code_point</a:t>
            </a:r>
            <a:r>
              <a:rPr lang="en-US" dirty="0"/>
              <a:t>, </a:t>
            </a:r>
            <a:r>
              <a:rPr lang="en-US" sz="2200" dirty="0" err="1">
                <a:solidFill>
                  <a:schemeClr val="accent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code_unit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2 Static Member Variables (</a:t>
            </a:r>
            <a:r>
              <a:rPr lang="en-US" sz="2200" dirty="0" err="1">
                <a:latin typeface="Fira Code" panose="020B0509050000020004" pitchFamily="49" charset="0"/>
                <a:ea typeface="Fira Code" panose="020B0509050000020004" pitchFamily="49" charset="0"/>
              </a:rPr>
              <a:t>max_code_points</a:t>
            </a:r>
            <a:r>
              <a:rPr lang="en-US" dirty="0"/>
              <a:t>, </a:t>
            </a:r>
            <a:r>
              <a:rPr lang="en-US" sz="2200" dirty="0" err="1">
                <a:latin typeface="Fira Code" panose="020B0509050000020004" pitchFamily="49" charset="0"/>
                <a:ea typeface="Fira Code" panose="020B0509050000020004" pitchFamily="49" charset="0"/>
              </a:rPr>
              <a:t>max_code_units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2 Functions (</a:t>
            </a:r>
            <a:r>
              <a:rPr lang="en-US" sz="2200" dirty="0" err="1">
                <a:solidFill>
                  <a:srgbClr val="7030A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encode_one</a:t>
            </a:r>
            <a:r>
              <a:rPr lang="en-US" dirty="0"/>
              <a:t>, </a:t>
            </a:r>
            <a:r>
              <a:rPr lang="en-US" sz="2200" dirty="0" err="1">
                <a:solidFill>
                  <a:srgbClr val="7030A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decode_one</a:t>
            </a:r>
            <a:r>
              <a:rPr lang="en-US" dirty="0"/>
              <a:t>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50523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88833-2C3B-4955-AB08-867046B93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Helper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A92A27-E8EA-481B-9377-4821E3B285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439560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struct </a:t>
            </a:r>
            <a:r>
              <a:rPr lang="en-US" sz="20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empty_struct</a:t>
            </a:r>
            <a:r>
              <a:rPr lang="en-US" sz="2000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{};</a:t>
            </a:r>
            <a:b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using </a:t>
            </a:r>
            <a:r>
              <a:rPr lang="en-US" sz="2000" dirty="0" err="1">
                <a:solidFill>
                  <a:schemeClr val="accent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byte_span</a:t>
            </a:r>
            <a:r>
              <a:rPr lang="en-US" sz="2000" dirty="0">
                <a:solidFill>
                  <a:schemeClr val="accent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= std::</a:t>
            </a:r>
            <a:r>
              <a:rPr lang="en-US" sz="2000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span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&lt;</a:t>
            </a:r>
            <a:r>
              <a:rPr lang="en-US" sz="2000" dirty="0">
                <a:solidFill>
                  <a:schemeClr val="tx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std::</a:t>
            </a:r>
            <a:r>
              <a:rPr lang="en-US" sz="2000" dirty="0">
                <a:solidFill>
                  <a:srgbClr val="D09E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byte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&gt;;</a:t>
            </a:r>
            <a:b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using </a:t>
            </a:r>
            <a:r>
              <a:rPr lang="en-US" sz="2000" dirty="0">
                <a:solidFill>
                  <a:schemeClr val="accent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u8_span 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= std::</a:t>
            </a:r>
            <a:r>
              <a:rPr lang="en-US" sz="2000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span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&lt;</a:t>
            </a:r>
            <a:r>
              <a:rPr lang="en-US" sz="2000" dirty="0">
                <a:solidFill>
                  <a:srgbClr val="D09E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char8_t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&gt;;</a:t>
            </a:r>
            <a:b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using </a:t>
            </a:r>
            <a:r>
              <a:rPr lang="en-US" sz="2000" dirty="0">
                <a:solidFill>
                  <a:schemeClr val="accent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u16_span 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= std::</a:t>
            </a:r>
            <a:r>
              <a:rPr lang="en-US" sz="2000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span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&lt;</a:t>
            </a:r>
            <a:r>
              <a:rPr lang="en-US" sz="2000" dirty="0">
                <a:solidFill>
                  <a:srgbClr val="D09E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char16_t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&gt;;</a:t>
            </a:r>
            <a:b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using </a:t>
            </a:r>
            <a:r>
              <a:rPr lang="en-US" sz="2000" dirty="0">
                <a:solidFill>
                  <a:schemeClr val="accent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u32_span 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= std::</a:t>
            </a:r>
            <a:r>
              <a:rPr lang="en-US" sz="2000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span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&lt;</a:t>
            </a:r>
            <a:r>
              <a:rPr lang="en-US" sz="2000" dirty="0">
                <a:solidFill>
                  <a:srgbClr val="D09E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char32_t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&gt;;</a:t>
            </a:r>
          </a:p>
          <a:p>
            <a:pPr marL="0" indent="0">
              <a:buNone/>
            </a:pPr>
            <a:r>
              <a:rPr lang="en-US" sz="2000" dirty="0" err="1">
                <a:latin typeface="Fira Code" panose="020B0509050000020004" pitchFamily="49" charset="0"/>
                <a:ea typeface="Fira Code" panose="020B0509050000020004" pitchFamily="49" charset="0"/>
              </a:rPr>
              <a:t>enum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 class </a:t>
            </a:r>
            <a:r>
              <a:rPr lang="en-US" sz="2000" dirty="0" err="1">
                <a:solidFill>
                  <a:schemeClr val="accent4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encoding_errc</a:t>
            </a:r>
            <a:r>
              <a:rPr lang="en-US" sz="2000" dirty="0">
                <a:solidFill>
                  <a:schemeClr val="accent4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:</a:t>
            </a:r>
            <a:r>
              <a:rPr lang="en-US" sz="2000" dirty="0">
                <a:solidFill>
                  <a:srgbClr val="D09E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int 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{</a:t>
            </a:r>
            <a:b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	ok = </a:t>
            </a:r>
            <a:r>
              <a:rPr lang="en-US" sz="2000" dirty="0">
                <a:solidFill>
                  <a:srgbClr val="C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0x00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,</a:t>
            </a:r>
            <a:b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	</a:t>
            </a:r>
            <a:r>
              <a:rPr lang="en-US" sz="2000" dirty="0" err="1">
                <a:latin typeface="Fira Code" panose="020B0509050000020004" pitchFamily="49" charset="0"/>
                <a:ea typeface="Fira Code" panose="020B0509050000020004" pitchFamily="49" charset="0"/>
              </a:rPr>
              <a:t>invalid_sequence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 = </a:t>
            </a:r>
            <a:r>
              <a:rPr lang="en-US" sz="2000" dirty="0">
                <a:solidFill>
                  <a:srgbClr val="C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0x01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,</a:t>
            </a:r>
            <a:b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	</a:t>
            </a:r>
            <a:r>
              <a:rPr lang="en-US" sz="2000" dirty="0" err="1">
                <a:latin typeface="Fira Code" panose="020B0509050000020004" pitchFamily="49" charset="0"/>
                <a:ea typeface="Fira Code" panose="020B0509050000020004" pitchFamily="49" charset="0"/>
              </a:rPr>
              <a:t>insufficient_output_space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 = </a:t>
            </a:r>
            <a:r>
              <a:rPr lang="en-US" sz="2000" dirty="0">
                <a:solidFill>
                  <a:srgbClr val="C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0x02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,</a:t>
            </a:r>
            <a:b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16024560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0EAC2DEF-DB6A-4EB3-A360-3C967A7B92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Recap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3CA6898-2D1E-4E2D-A122-44B83FF5AD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Living Body of Work</a:t>
            </a:r>
          </a:p>
        </p:txBody>
      </p:sp>
    </p:spTree>
    <p:extLst>
      <p:ext uri="{BB962C8B-B14F-4D97-AF65-F5344CB8AC3E}">
        <p14:creationId xmlns:p14="http://schemas.microsoft.com/office/powerpoint/2010/main" val="9911712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11DCB0-7D92-4B0A-94CA-797797423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Helper Types: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B3811C-B32F-4C1C-A9DF-C4EAE05363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870555"/>
            <a:ext cx="5078828" cy="224676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struct </a:t>
            </a:r>
            <a:r>
              <a:rPr lang="en-US" sz="20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decode_result</a:t>
            </a:r>
            <a:r>
              <a:rPr lang="en-US" sz="2000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{</a:t>
            </a:r>
            <a:b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	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u8_span 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input;</a:t>
            </a:r>
            <a:b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	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u32_span 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output;</a:t>
            </a:r>
            <a:b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	</a:t>
            </a:r>
            <a:r>
              <a:rPr lang="en-US" sz="20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empty_struct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&amp; state;</a:t>
            </a:r>
            <a:b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	</a:t>
            </a:r>
            <a:r>
              <a:rPr lang="en-US" sz="2000" dirty="0" err="1">
                <a:solidFill>
                  <a:schemeClr val="accent4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encoding_errc</a:t>
            </a:r>
            <a:r>
              <a:rPr lang="en-US" sz="2000" dirty="0">
                <a:solidFill>
                  <a:schemeClr val="accent4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latin typeface="Fira Code" panose="020B0509050000020004" pitchFamily="49" charset="0"/>
                <a:ea typeface="Fira Code" panose="020B0509050000020004" pitchFamily="49" charset="0"/>
              </a:rPr>
              <a:t>error_code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b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	</a:t>
            </a:r>
            <a:r>
              <a:rPr lang="en-US" sz="2000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bool </a:t>
            </a:r>
            <a:r>
              <a:rPr lang="en-US" sz="2000" dirty="0" err="1">
                <a:latin typeface="Fira Code" panose="020B0509050000020004" pitchFamily="49" charset="0"/>
                <a:ea typeface="Fira Code" panose="020B0509050000020004" pitchFamily="49" charset="0"/>
              </a:rPr>
              <a:t>handled_error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b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};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EA06852-2A2F-4797-829D-FB528E130D49}"/>
              </a:ext>
            </a:extLst>
          </p:cNvPr>
          <p:cNvSpPr/>
          <p:nvPr/>
        </p:nvSpPr>
        <p:spPr>
          <a:xfrm>
            <a:off x="6096000" y="2870555"/>
            <a:ext cx="6096000" cy="2246769"/>
          </a:xfrm>
          <a:prstGeom prst="rect">
            <a:avLst/>
          </a:prstGeom>
        </p:spPr>
        <p:txBody>
          <a:bodyPr anchor="ctr">
            <a:spAutoFit/>
          </a:bodyPr>
          <a:lstStyle/>
          <a:p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struct </a:t>
            </a:r>
            <a:r>
              <a:rPr lang="en-US" sz="20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encode_result</a:t>
            </a:r>
            <a:r>
              <a:rPr lang="en-US" sz="2000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{</a:t>
            </a:r>
            <a:b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	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u32_span 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input;</a:t>
            </a:r>
            <a:b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	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u8_span 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output;</a:t>
            </a:r>
            <a:b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	</a:t>
            </a:r>
            <a:r>
              <a:rPr lang="en-US" sz="20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empty_struct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&amp; state;</a:t>
            </a:r>
            <a:b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	</a:t>
            </a:r>
            <a:r>
              <a:rPr lang="en-US" sz="2000" dirty="0" err="1">
                <a:solidFill>
                  <a:schemeClr val="accent4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encoding_errc</a:t>
            </a:r>
            <a:r>
              <a:rPr lang="en-US" sz="2000" dirty="0">
                <a:solidFill>
                  <a:schemeClr val="accent4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latin typeface="Fira Code" panose="020B0509050000020004" pitchFamily="49" charset="0"/>
                <a:ea typeface="Fira Code" panose="020B0509050000020004" pitchFamily="49" charset="0"/>
              </a:rPr>
              <a:t>error_code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; </a:t>
            </a:r>
            <a:b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	</a:t>
            </a:r>
            <a:r>
              <a:rPr lang="en-US" sz="2000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bool </a:t>
            </a:r>
            <a:r>
              <a:rPr lang="en-US" sz="2000" dirty="0" err="1">
                <a:latin typeface="Fira Code" panose="020B0509050000020004" pitchFamily="49" charset="0"/>
                <a:ea typeface="Fira Code" panose="020B0509050000020004" pitchFamily="49" charset="0"/>
              </a:rPr>
              <a:t>handled_error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b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4824866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FD52B9-7B03-47D7-8D03-3BC521DF8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Helper Types: Error Callbacks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D59366-69CF-41A3-98C8-7A1CAF0F99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using </a:t>
            </a:r>
            <a:r>
              <a:rPr lang="en-US" sz="2000" dirty="0" err="1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decode_error_handler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= std::</a:t>
            </a:r>
            <a:r>
              <a:rPr lang="en-US" sz="2000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function_ref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&lt;</a:t>
            </a:r>
            <a:b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	</a:t>
            </a:r>
            <a:r>
              <a:rPr lang="en-US" sz="20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decode_result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(</a:t>
            </a:r>
            <a:r>
              <a:rPr lang="en-US" sz="2000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utf8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&amp;, </a:t>
            </a:r>
            <a:r>
              <a:rPr lang="en-US" sz="20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decode_result</a:t>
            </a:r>
            <a:r>
              <a:rPr lang="en-US" sz="2000" dirty="0">
                <a:solidFill>
                  <a:schemeClr val="tx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, </a:t>
            </a:r>
            <a:r>
              <a:rPr lang="en-US" sz="2000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u8_span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)</a:t>
            </a:r>
            <a:b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&gt;;</a:t>
            </a:r>
            <a:b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using </a:t>
            </a:r>
            <a:r>
              <a:rPr lang="en-US" sz="2000" dirty="0" err="1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encode_error_handler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= std::</a:t>
            </a:r>
            <a:r>
              <a:rPr lang="en-US" sz="2000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function_ref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&lt;</a:t>
            </a:r>
            <a:b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	</a:t>
            </a:r>
            <a:r>
              <a:rPr lang="en-US" sz="20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encode_result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(</a:t>
            </a:r>
            <a:r>
              <a:rPr lang="en-US" sz="2000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utf8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&amp;, </a:t>
            </a:r>
            <a:r>
              <a:rPr lang="en-US" sz="20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encode_result</a:t>
            </a:r>
            <a:r>
              <a:rPr lang="en-US" sz="2000" dirty="0">
                <a:solidFill>
                  <a:schemeClr val="tx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, </a:t>
            </a:r>
            <a:r>
              <a:rPr lang="en-US" sz="2000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u32_span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)</a:t>
            </a:r>
            <a:b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&gt;;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7695675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827345-4183-41BD-B55A-D362D8CB0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Encoding Objects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D6E03C-A83E-4A4D-A06D-5703B9C482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1226"/>
            <a:ext cx="11029615" cy="452437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struct </a:t>
            </a:r>
            <a:r>
              <a:rPr lang="en-US" sz="1800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utf8</a:t>
            </a: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 {</a:t>
            </a:r>
            <a:b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	using </a:t>
            </a:r>
            <a:r>
              <a:rPr lang="en-US" sz="1800" dirty="0" err="1">
                <a:solidFill>
                  <a:schemeClr val="accent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code_unit</a:t>
            </a:r>
            <a:r>
              <a:rPr lang="en-US" sz="1800" dirty="0">
                <a:solidFill>
                  <a:schemeClr val="accent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 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          </a:t>
            </a: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= </a:t>
            </a:r>
            <a:r>
              <a:rPr lang="en-US" sz="1800" dirty="0">
                <a:solidFill>
                  <a:srgbClr val="D09E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char8_t</a:t>
            </a: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b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	using </a:t>
            </a:r>
            <a:r>
              <a:rPr lang="en-US" sz="1800" dirty="0" err="1">
                <a:solidFill>
                  <a:schemeClr val="accent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code_point</a:t>
            </a:r>
            <a:r>
              <a:rPr lang="en-US" sz="1800" dirty="0">
                <a:solidFill>
                  <a:schemeClr val="accent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          </a:t>
            </a: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= </a:t>
            </a:r>
            <a:r>
              <a:rPr lang="en-US" sz="1800" dirty="0">
                <a:solidFill>
                  <a:srgbClr val="D09E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char32_t</a:t>
            </a: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b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	using </a:t>
            </a:r>
            <a:r>
              <a:rPr lang="en-US" sz="1800" dirty="0">
                <a:solidFill>
                  <a:schemeClr val="accent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state   </a:t>
            </a: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            = </a:t>
            </a:r>
            <a:r>
              <a:rPr lang="en-US" sz="18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empty_struct</a:t>
            </a: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b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	static 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constexpr </a:t>
            </a: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inline std::</a:t>
            </a:r>
            <a:r>
              <a:rPr lang="en-US" sz="1800" dirty="0" err="1">
                <a:solidFill>
                  <a:srgbClr val="D09E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size_t</a:t>
            </a:r>
            <a:r>
              <a:rPr lang="en-US" sz="1800" dirty="0">
                <a:solidFill>
                  <a:srgbClr val="D09E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max_code_points</a:t>
            </a: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 = </a:t>
            </a:r>
            <a:r>
              <a:rPr lang="en-US" sz="1800" dirty="0">
                <a:solidFill>
                  <a:srgbClr val="C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1</a:t>
            </a: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b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	static 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constexpr </a:t>
            </a: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inline std::</a:t>
            </a:r>
            <a:r>
              <a:rPr lang="en-US" sz="1800" dirty="0" err="1">
                <a:solidFill>
                  <a:srgbClr val="D09E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size_t</a:t>
            </a:r>
            <a:r>
              <a:rPr lang="en-US" sz="1800" dirty="0">
                <a:solidFill>
                  <a:srgbClr val="D09E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max_code_units</a:t>
            </a: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 = </a:t>
            </a:r>
            <a:r>
              <a:rPr lang="en-US" sz="1800" dirty="0">
                <a:solidFill>
                  <a:srgbClr val="C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4</a:t>
            </a: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b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	</a:t>
            </a:r>
            <a:r>
              <a:rPr lang="en-US" sz="18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encode_result</a:t>
            </a:r>
            <a:r>
              <a:rPr lang="en-US" sz="1800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1800" dirty="0" err="1">
                <a:solidFill>
                  <a:srgbClr val="7030A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encode_one</a:t>
            </a: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(</a:t>
            </a:r>
            <a:r>
              <a:rPr lang="en-US" sz="1800" dirty="0">
                <a:solidFill>
                  <a:schemeClr val="accent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u8_span </a:t>
            </a: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input, </a:t>
            </a:r>
            <a:r>
              <a:rPr lang="en-US" sz="1800" dirty="0">
                <a:solidFill>
                  <a:schemeClr val="accent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u32_span </a:t>
            </a: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output,</a:t>
            </a:r>
            <a:b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		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state</a:t>
            </a: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&amp; current, </a:t>
            </a:r>
            <a:r>
              <a:rPr lang="en-US" sz="1800" dirty="0" err="1">
                <a:solidFill>
                  <a:schemeClr val="accent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encode_error_handler</a:t>
            </a:r>
            <a:r>
              <a:rPr lang="en-US" sz="1800" dirty="0">
                <a:solidFill>
                  <a:schemeClr val="accent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error_handler</a:t>
            </a: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);</a:t>
            </a:r>
            <a:b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	</a:t>
            </a:r>
            <a:r>
              <a:rPr lang="en-US" sz="18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decode_result</a:t>
            </a:r>
            <a:r>
              <a:rPr lang="en-US" sz="1800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1800" dirty="0" err="1">
                <a:solidFill>
                  <a:srgbClr val="7030A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decode_one</a:t>
            </a: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(</a:t>
            </a:r>
            <a:r>
              <a:rPr lang="en-US" sz="1800" dirty="0">
                <a:solidFill>
                  <a:schemeClr val="accent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u32_span </a:t>
            </a: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input, </a:t>
            </a:r>
            <a:r>
              <a:rPr lang="en-US" sz="1800" dirty="0">
                <a:solidFill>
                  <a:schemeClr val="accent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u8_span </a:t>
            </a: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output,</a:t>
            </a:r>
            <a:b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		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state</a:t>
            </a: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&amp; current, </a:t>
            </a:r>
            <a:r>
              <a:rPr lang="en-US" sz="1800" dirty="0" err="1">
                <a:solidFill>
                  <a:schemeClr val="accent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decode_error_handler</a:t>
            </a:r>
            <a:r>
              <a:rPr lang="en-US" sz="1800" dirty="0">
                <a:solidFill>
                  <a:schemeClr val="accent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error_handler</a:t>
            </a: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);</a:t>
            </a:r>
            <a:b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16252318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827345-4183-41BD-B55A-D362D8CB0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Encoding Objects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D6E03C-A83E-4A4D-A06D-5703B9C482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1226"/>
            <a:ext cx="11029615" cy="452437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struct </a:t>
            </a:r>
            <a:r>
              <a:rPr lang="en-US" sz="1800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utf16</a:t>
            </a: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 {</a:t>
            </a:r>
            <a:b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	using </a:t>
            </a:r>
            <a:r>
              <a:rPr lang="en-US" sz="1800" dirty="0" err="1">
                <a:solidFill>
                  <a:schemeClr val="accent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code_unit</a:t>
            </a:r>
            <a:r>
              <a:rPr lang="en-US" sz="1800" dirty="0">
                <a:solidFill>
                  <a:schemeClr val="accent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 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          </a:t>
            </a: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= </a:t>
            </a:r>
            <a:r>
              <a:rPr lang="en-US" sz="1800" dirty="0">
                <a:solidFill>
                  <a:srgbClr val="D09E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char16_t</a:t>
            </a: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b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	using </a:t>
            </a:r>
            <a:r>
              <a:rPr lang="en-US" sz="1800" dirty="0" err="1">
                <a:solidFill>
                  <a:schemeClr val="accent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code_point</a:t>
            </a:r>
            <a:r>
              <a:rPr lang="en-US" sz="1800" dirty="0">
                <a:solidFill>
                  <a:schemeClr val="accent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          </a:t>
            </a: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= </a:t>
            </a:r>
            <a:r>
              <a:rPr lang="en-US" sz="1800" dirty="0">
                <a:solidFill>
                  <a:srgbClr val="D09E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char32_t</a:t>
            </a: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b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	using </a:t>
            </a:r>
            <a:r>
              <a:rPr lang="en-US" sz="1800" dirty="0">
                <a:solidFill>
                  <a:schemeClr val="accent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state   </a:t>
            </a: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            = </a:t>
            </a:r>
            <a:r>
              <a:rPr lang="en-US" sz="18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empty_struct</a:t>
            </a: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b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	static 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constexpr </a:t>
            </a: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inline std::</a:t>
            </a:r>
            <a:r>
              <a:rPr lang="en-US" sz="1800" dirty="0" err="1">
                <a:solidFill>
                  <a:srgbClr val="D09E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size_t</a:t>
            </a:r>
            <a:r>
              <a:rPr lang="en-US" sz="1800" dirty="0">
                <a:solidFill>
                  <a:srgbClr val="FFC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max_code_points</a:t>
            </a: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 = </a:t>
            </a:r>
            <a:r>
              <a:rPr lang="en-US" sz="1800" dirty="0">
                <a:solidFill>
                  <a:srgbClr val="C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1</a:t>
            </a: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b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	static 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constexpr </a:t>
            </a: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inline std::</a:t>
            </a:r>
            <a:r>
              <a:rPr lang="en-US" sz="1800" dirty="0" err="1">
                <a:solidFill>
                  <a:srgbClr val="D09E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size_t</a:t>
            </a:r>
            <a:r>
              <a:rPr lang="en-US" sz="1800" dirty="0">
                <a:solidFill>
                  <a:srgbClr val="D09E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max_code_units</a:t>
            </a: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 = </a:t>
            </a:r>
            <a:r>
              <a:rPr lang="en-US" sz="1800" dirty="0">
                <a:solidFill>
                  <a:srgbClr val="C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2</a:t>
            </a: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b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	</a:t>
            </a:r>
            <a:r>
              <a:rPr lang="en-US" sz="18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encode_result</a:t>
            </a:r>
            <a:r>
              <a:rPr lang="en-US" sz="1800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1800" dirty="0" err="1">
                <a:solidFill>
                  <a:srgbClr val="7030A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encode_one</a:t>
            </a: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(</a:t>
            </a:r>
            <a:r>
              <a:rPr lang="en-US" sz="1800" dirty="0">
                <a:solidFill>
                  <a:schemeClr val="accent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u16_span </a:t>
            </a: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input, </a:t>
            </a:r>
            <a:r>
              <a:rPr lang="en-US" sz="1800" dirty="0">
                <a:solidFill>
                  <a:schemeClr val="accent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u32_span </a:t>
            </a: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output,</a:t>
            </a:r>
            <a:b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		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state</a:t>
            </a: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&amp; current, </a:t>
            </a:r>
            <a:r>
              <a:rPr lang="en-US" sz="1800" dirty="0">
                <a:solidFill>
                  <a:schemeClr val="accent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encode_error_handler16 </a:t>
            </a:r>
            <a:r>
              <a:rPr lang="en-US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error_handler</a:t>
            </a: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);</a:t>
            </a:r>
            <a:b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	</a:t>
            </a:r>
            <a:r>
              <a:rPr lang="en-US" sz="18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decode_result</a:t>
            </a:r>
            <a:r>
              <a:rPr lang="en-US" sz="1800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1800" dirty="0" err="1">
                <a:solidFill>
                  <a:srgbClr val="7030A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decode_one</a:t>
            </a: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(</a:t>
            </a:r>
            <a:r>
              <a:rPr lang="en-US" sz="1800" dirty="0">
                <a:solidFill>
                  <a:schemeClr val="accent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u32_span </a:t>
            </a: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input, </a:t>
            </a:r>
            <a:r>
              <a:rPr lang="en-US" sz="1800" dirty="0">
                <a:solidFill>
                  <a:schemeClr val="accent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u16_span </a:t>
            </a: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output,</a:t>
            </a:r>
            <a:b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		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state</a:t>
            </a: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&amp; current, </a:t>
            </a:r>
            <a:r>
              <a:rPr lang="en-US" sz="1800" dirty="0">
                <a:solidFill>
                  <a:schemeClr val="accent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decode_error_handler16 </a:t>
            </a:r>
            <a:r>
              <a:rPr lang="en-US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error_handler</a:t>
            </a: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);</a:t>
            </a:r>
            <a:b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35769616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827345-4183-41BD-B55A-D362D8CB0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Encoding Objects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D6E03C-A83E-4A4D-A06D-5703B9C482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1226"/>
            <a:ext cx="11029615" cy="452437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struct </a:t>
            </a:r>
            <a:r>
              <a:rPr lang="en-US" sz="1800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gb18030</a:t>
            </a: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 {</a:t>
            </a:r>
            <a:b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	using </a:t>
            </a:r>
            <a:r>
              <a:rPr lang="en-US" sz="1800" dirty="0" err="1">
                <a:solidFill>
                  <a:schemeClr val="accent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code_unit</a:t>
            </a:r>
            <a:r>
              <a:rPr lang="en-US" sz="1800" dirty="0">
                <a:solidFill>
                  <a:schemeClr val="accent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 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          </a:t>
            </a: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= </a:t>
            </a:r>
            <a:r>
              <a:rPr lang="en-US" sz="1800" dirty="0">
                <a:solidFill>
                  <a:schemeClr val="tx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std::</a:t>
            </a:r>
            <a:r>
              <a:rPr lang="en-US" sz="1800" dirty="0">
                <a:solidFill>
                  <a:srgbClr val="D09E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byte</a:t>
            </a: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b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	using </a:t>
            </a:r>
            <a:r>
              <a:rPr lang="en-US" sz="1800" dirty="0" err="1">
                <a:solidFill>
                  <a:schemeClr val="accent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code_point</a:t>
            </a:r>
            <a:r>
              <a:rPr lang="en-US" sz="1800" dirty="0">
                <a:solidFill>
                  <a:schemeClr val="accent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          </a:t>
            </a: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= </a:t>
            </a:r>
            <a:r>
              <a:rPr lang="en-US" sz="1800" dirty="0" err="1">
                <a:solidFill>
                  <a:schemeClr val="accent4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gb_code_point</a:t>
            </a: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; </a:t>
            </a:r>
            <a:r>
              <a:rPr lang="en-US" sz="1800" dirty="0">
                <a:solidFill>
                  <a:schemeClr val="accent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// !!</a:t>
            </a:r>
            <a:b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	using </a:t>
            </a:r>
            <a:r>
              <a:rPr lang="en-US" sz="1800" dirty="0">
                <a:solidFill>
                  <a:schemeClr val="accent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state   </a:t>
            </a: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            = </a:t>
            </a:r>
            <a:r>
              <a:rPr lang="en-US" sz="18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empty_struct</a:t>
            </a: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b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	static 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constexpr </a:t>
            </a: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inline std::</a:t>
            </a:r>
            <a:r>
              <a:rPr lang="en-US" sz="1800" dirty="0" err="1">
                <a:solidFill>
                  <a:srgbClr val="D09E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size_t</a:t>
            </a:r>
            <a:r>
              <a:rPr lang="en-US" sz="1800" dirty="0">
                <a:solidFill>
                  <a:srgbClr val="D09E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max_code_points</a:t>
            </a: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 = </a:t>
            </a:r>
            <a:r>
              <a:rPr lang="en-US" sz="1800" dirty="0">
                <a:solidFill>
                  <a:srgbClr val="C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1</a:t>
            </a: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b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	static 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constexpr </a:t>
            </a: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inline std::</a:t>
            </a:r>
            <a:r>
              <a:rPr lang="en-US" sz="1800" dirty="0" err="1">
                <a:solidFill>
                  <a:srgbClr val="D09E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size_t</a:t>
            </a:r>
            <a:r>
              <a:rPr lang="en-US" sz="1800" dirty="0">
                <a:solidFill>
                  <a:srgbClr val="D09E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max_code_units</a:t>
            </a:r>
            <a:r>
              <a:rPr lang="en-US" sz="1800">
                <a:latin typeface="Fira Code" panose="020B0509050000020004" pitchFamily="49" charset="0"/>
                <a:ea typeface="Fira Code" panose="020B0509050000020004" pitchFamily="49" charset="0"/>
              </a:rPr>
              <a:t>  = </a:t>
            </a:r>
            <a:r>
              <a:rPr lang="en-US" sz="1800">
                <a:solidFill>
                  <a:srgbClr val="C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4</a:t>
            </a:r>
            <a:r>
              <a:rPr lang="en-US" sz="1800"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b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	</a:t>
            </a:r>
            <a:r>
              <a:rPr lang="en-US" sz="18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encode_result</a:t>
            </a:r>
            <a:r>
              <a:rPr lang="en-US" sz="1800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1800" dirty="0" err="1">
                <a:solidFill>
                  <a:srgbClr val="7030A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encode_one</a:t>
            </a: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(</a:t>
            </a:r>
            <a:r>
              <a:rPr lang="en-US" sz="1800" dirty="0" err="1">
                <a:solidFill>
                  <a:schemeClr val="accent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byte_span</a:t>
            </a:r>
            <a:r>
              <a:rPr lang="en-US" sz="1800" dirty="0">
                <a:solidFill>
                  <a:schemeClr val="accent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input, std::</a:t>
            </a:r>
            <a:r>
              <a:rPr lang="en-US" sz="1800" dirty="0">
                <a:solidFill>
                  <a:schemeClr val="accent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span</a:t>
            </a: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&lt;</a:t>
            </a:r>
            <a:r>
              <a:rPr lang="en-US" sz="1800" dirty="0" err="1">
                <a:solidFill>
                  <a:schemeClr val="accent4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gb_code_point</a:t>
            </a: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&gt;</a:t>
            </a:r>
            <a:r>
              <a:rPr lang="en-US" sz="1800" dirty="0">
                <a:solidFill>
                  <a:schemeClr val="accent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output,</a:t>
            </a:r>
            <a:b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		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state</a:t>
            </a: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&amp; current, </a:t>
            </a:r>
            <a:r>
              <a:rPr lang="en-US" sz="1800" dirty="0" err="1">
                <a:solidFill>
                  <a:schemeClr val="accent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encode_error_handlergb</a:t>
            </a:r>
            <a:r>
              <a:rPr lang="en-US" sz="1800" dirty="0">
                <a:solidFill>
                  <a:schemeClr val="accent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error_handler</a:t>
            </a: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);</a:t>
            </a:r>
            <a:b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	</a:t>
            </a:r>
            <a:r>
              <a:rPr lang="en-US" sz="18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decode_result</a:t>
            </a:r>
            <a:r>
              <a:rPr lang="en-US" sz="1800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1800" dirty="0" err="1">
                <a:solidFill>
                  <a:srgbClr val="7030A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decode_one</a:t>
            </a: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(std::</a:t>
            </a:r>
            <a:r>
              <a:rPr lang="en-US" sz="1800" dirty="0">
                <a:solidFill>
                  <a:schemeClr val="accent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span</a:t>
            </a: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&lt;</a:t>
            </a:r>
            <a:r>
              <a:rPr lang="en-US" sz="1800" dirty="0" err="1">
                <a:solidFill>
                  <a:schemeClr val="accent4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gb_code_point</a:t>
            </a: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&gt;</a:t>
            </a:r>
            <a:r>
              <a:rPr lang="en-US" sz="1800" dirty="0">
                <a:solidFill>
                  <a:schemeClr val="accent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input, </a:t>
            </a:r>
            <a:r>
              <a:rPr lang="en-US" sz="1800" dirty="0" err="1">
                <a:solidFill>
                  <a:schemeClr val="accent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byte_span</a:t>
            </a:r>
            <a:r>
              <a:rPr lang="en-US" sz="1800" dirty="0">
                <a:solidFill>
                  <a:schemeClr val="accent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output,</a:t>
            </a:r>
            <a:b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		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state</a:t>
            </a: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&amp; current, </a:t>
            </a:r>
            <a:r>
              <a:rPr lang="en-US" sz="1800" dirty="0" err="1">
                <a:solidFill>
                  <a:schemeClr val="accent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decode_error_handler</a:t>
            </a:r>
            <a:r>
              <a:rPr lang="en-US" sz="1800" dirty="0">
                <a:solidFill>
                  <a:schemeClr val="accent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error_handler</a:t>
            </a: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);</a:t>
            </a:r>
            <a:b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24726072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36AA83-1716-4E41-8889-1A3372747B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Change in Code Point?!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F796BB-5F65-4D65-94A4-EDABA1A930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GB18030 is a Unicode Transformation Format (UTF)</a:t>
            </a:r>
          </a:p>
          <a:p>
            <a:pPr lvl="1"/>
            <a:r>
              <a:rPr lang="en-US" dirty="0"/>
              <a:t>Mandated by the PRC</a:t>
            </a:r>
          </a:p>
          <a:p>
            <a:pPr lvl="1"/>
            <a:endParaRPr lang="en-US" dirty="0"/>
          </a:p>
          <a:p>
            <a:r>
              <a:rPr lang="en-US" dirty="0"/>
              <a:t>But it stores information differently:</a:t>
            </a:r>
          </a:p>
          <a:p>
            <a:pPr lvl="1"/>
            <a:r>
              <a:rPr lang="en-US" dirty="0"/>
              <a:t>Uses Private Use Area (PUA) characters as well</a:t>
            </a:r>
          </a:p>
        </p:txBody>
      </p:sp>
    </p:spTree>
    <p:extLst>
      <p:ext uri="{BB962C8B-B14F-4D97-AF65-F5344CB8AC3E}">
        <p14:creationId xmlns:p14="http://schemas.microsoft.com/office/powerpoint/2010/main" val="4823807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E9DE14-6847-4090-B86C-424DAF0A5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S" dirty="0"/>
              <a:t>Strong Code point Types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01EB3B-A649-4255-95BE-B2F8155C2E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S" dirty="0"/>
              <a:t>E</a:t>
            </a:r>
            <a:r>
              <a:rPr lang="en-US" dirty="0"/>
              <a:t>x</a:t>
            </a:r>
            <a:r>
              <a:rPr lang="en-AS" dirty="0"/>
              <a:t>p</a:t>
            </a:r>
            <a:r>
              <a:rPr lang="en-US" dirty="0"/>
              <a:t>l</a:t>
            </a:r>
            <a:r>
              <a:rPr lang="en-AS" dirty="0"/>
              <a:t>o</a:t>
            </a:r>
            <a:r>
              <a:rPr lang="en-US" dirty="0"/>
              <a:t>r</a:t>
            </a:r>
            <a:r>
              <a:rPr lang="en-AS" dirty="0"/>
              <a:t>e</a:t>
            </a:r>
            <a:r>
              <a:rPr lang="en-US" dirty="0"/>
              <a:t>d</a:t>
            </a:r>
            <a:r>
              <a:rPr lang="en-AS" dirty="0"/>
              <a:t> </a:t>
            </a:r>
            <a:r>
              <a:rPr lang="en-US" dirty="0" err="1"/>
              <a:t>i</a:t>
            </a:r>
            <a:r>
              <a:rPr lang="en-AS" dirty="0"/>
              <a:t>n </a:t>
            </a:r>
            <a:r>
              <a:rPr lang="en-US" dirty="0"/>
              <a:t>T</a:t>
            </a:r>
            <a:r>
              <a:rPr lang="en-AS" dirty="0"/>
              <a:t>o</a:t>
            </a:r>
            <a:r>
              <a:rPr lang="en-US" dirty="0"/>
              <a:t>m</a:t>
            </a:r>
            <a:r>
              <a:rPr lang="en-AS" dirty="0"/>
              <a:t> </a:t>
            </a:r>
            <a:r>
              <a:rPr lang="en-US" dirty="0"/>
              <a:t>H</a:t>
            </a:r>
            <a:r>
              <a:rPr lang="en-AS" dirty="0"/>
              <a:t>o</a:t>
            </a:r>
            <a:r>
              <a:rPr lang="en-US" dirty="0"/>
              <a:t>n</a:t>
            </a:r>
            <a:r>
              <a:rPr lang="en-AS" dirty="0"/>
              <a:t>e</a:t>
            </a:r>
            <a:r>
              <a:rPr lang="en-US" dirty="0"/>
              <a:t>r</a:t>
            </a:r>
            <a:r>
              <a:rPr lang="en-AS" dirty="0"/>
              <a:t>m</a:t>
            </a:r>
            <a:r>
              <a:rPr lang="en-US" dirty="0"/>
              <a:t>a</a:t>
            </a:r>
            <a:r>
              <a:rPr lang="en-AS" dirty="0"/>
              <a:t>n</a:t>
            </a:r>
            <a:r>
              <a:rPr lang="en-US" dirty="0"/>
              <a:t>n</a:t>
            </a:r>
            <a:r>
              <a:rPr lang="en-AS" dirty="0"/>
              <a:t>’</a:t>
            </a:r>
            <a:r>
              <a:rPr lang="en-US" dirty="0"/>
              <a:t>s</a:t>
            </a:r>
            <a:r>
              <a:rPr lang="en-AS" dirty="0"/>
              <a:t> </a:t>
            </a:r>
            <a:r>
              <a:rPr lang="en-US" dirty="0"/>
              <a:t>t</a:t>
            </a:r>
            <a:r>
              <a:rPr lang="en-AS" dirty="0"/>
              <a:t>e</a:t>
            </a:r>
            <a:r>
              <a:rPr lang="en-US" dirty="0"/>
              <a:t>x</a:t>
            </a:r>
            <a:r>
              <a:rPr lang="en-AS" dirty="0"/>
              <a:t>t_</a:t>
            </a:r>
            <a:r>
              <a:rPr lang="en-US" dirty="0"/>
              <a:t>v</a:t>
            </a:r>
            <a:r>
              <a:rPr lang="en-AS" dirty="0" err="1"/>
              <a:t>i</a:t>
            </a:r>
            <a:r>
              <a:rPr lang="en-US" dirty="0"/>
              <a:t>e</a:t>
            </a:r>
            <a:r>
              <a:rPr lang="en-AS" dirty="0"/>
              <a:t>w</a:t>
            </a:r>
          </a:p>
          <a:p>
            <a:pPr lvl="1"/>
            <a:r>
              <a:rPr lang="en-AS" dirty="0"/>
              <a:t>Helps </a:t>
            </a:r>
            <a:r>
              <a:rPr lang="en-US" dirty="0"/>
              <a:t>e</a:t>
            </a:r>
            <a:r>
              <a:rPr lang="en-AS" dirty="0"/>
              <a:t>m</a:t>
            </a:r>
            <a:r>
              <a:rPr lang="en-US" dirty="0"/>
              <a:t>p</a:t>
            </a:r>
            <a:r>
              <a:rPr lang="en-AS" dirty="0"/>
              <a:t>h</a:t>
            </a:r>
            <a:r>
              <a:rPr lang="en-US" dirty="0"/>
              <a:t>a</a:t>
            </a:r>
            <a:r>
              <a:rPr lang="en-AS" dirty="0"/>
              <a:t>s</a:t>
            </a:r>
            <a:r>
              <a:rPr lang="en-US" dirty="0" err="1"/>
              <a:t>i</a:t>
            </a:r>
            <a:r>
              <a:rPr lang="en-AS" dirty="0"/>
              <a:t>z</a:t>
            </a:r>
            <a:r>
              <a:rPr lang="en-US" dirty="0"/>
              <a:t>e</a:t>
            </a:r>
            <a:r>
              <a:rPr lang="en-AS" dirty="0"/>
              <a:t> </a:t>
            </a:r>
            <a:r>
              <a:rPr lang="en-US" dirty="0"/>
              <a:t>e</a:t>
            </a:r>
            <a:r>
              <a:rPr lang="en-AS" dirty="0"/>
              <a:t>a</a:t>
            </a:r>
            <a:r>
              <a:rPr lang="en-US" dirty="0"/>
              <a:t>c</a:t>
            </a:r>
            <a:r>
              <a:rPr lang="en-AS" dirty="0"/>
              <a:t>h </a:t>
            </a:r>
            <a:r>
              <a:rPr lang="en-US" dirty="0"/>
              <a:t>e</a:t>
            </a:r>
            <a:r>
              <a:rPr lang="en-AS" dirty="0" err="1"/>
              <a:t>ncoding</a:t>
            </a:r>
            <a:r>
              <a:rPr lang="en-AS" dirty="0"/>
              <a:t> might have its own “character set” </a:t>
            </a:r>
          </a:p>
          <a:p>
            <a:pPr lvl="1"/>
            <a:r>
              <a:rPr lang="en-AS" dirty="0"/>
              <a:t>Industry players have written dissents against such a design</a:t>
            </a:r>
            <a:br>
              <a:rPr lang="en-AS" dirty="0"/>
            </a:br>
            <a:endParaRPr lang="en-AS" dirty="0"/>
          </a:p>
          <a:p>
            <a:r>
              <a:rPr lang="en-AS" dirty="0" err="1"/>
              <a:t>phd</a:t>
            </a:r>
            <a:r>
              <a:rPr lang="en-AS" dirty="0"/>
              <a:t>::</a:t>
            </a:r>
            <a:r>
              <a:rPr lang="en-US" dirty="0"/>
              <a:t>t</a:t>
            </a:r>
            <a:r>
              <a:rPr lang="en-AS" dirty="0"/>
              <a:t>e</a:t>
            </a:r>
            <a:r>
              <a:rPr lang="en-US" dirty="0"/>
              <a:t>x</a:t>
            </a:r>
            <a:r>
              <a:rPr lang="en-AS" dirty="0"/>
              <a:t>t </a:t>
            </a:r>
            <a:r>
              <a:rPr lang="en-US" dirty="0"/>
              <a:t>a</a:t>
            </a:r>
            <a:r>
              <a:rPr lang="en-AS" dirty="0"/>
              <a:t>l</a:t>
            </a:r>
            <a:r>
              <a:rPr lang="en-US" dirty="0"/>
              <a:t>l</a:t>
            </a:r>
            <a:r>
              <a:rPr lang="en-AS" dirty="0"/>
              <a:t>o</a:t>
            </a:r>
            <a:r>
              <a:rPr lang="en-US" dirty="0"/>
              <a:t>w</a:t>
            </a:r>
            <a:r>
              <a:rPr lang="en-AS" dirty="0"/>
              <a:t>s </a:t>
            </a:r>
            <a:r>
              <a:rPr lang="en-US" dirty="0" err="1"/>
              <a:t>i</a:t>
            </a:r>
            <a:r>
              <a:rPr lang="en-AS" dirty="0"/>
              <a:t>t</a:t>
            </a:r>
          </a:p>
          <a:p>
            <a:pPr lvl="1"/>
            <a:r>
              <a:rPr lang="en-US" dirty="0"/>
              <a:t>C</a:t>
            </a:r>
            <a:r>
              <a:rPr lang="en-AS" dirty="0"/>
              <a:t>o</a:t>
            </a:r>
            <a:r>
              <a:rPr lang="en-US" dirty="0"/>
              <a:t>s</a:t>
            </a:r>
            <a:r>
              <a:rPr lang="en-AS" dirty="0"/>
              <a:t>t: layers above encoding expecting </a:t>
            </a:r>
            <a:r>
              <a:rPr lang="en-US" dirty="0"/>
              <a:t>c</a:t>
            </a:r>
            <a:r>
              <a:rPr lang="en-AS" dirty="0"/>
              <a:t>h</a:t>
            </a:r>
            <a:r>
              <a:rPr lang="en-US" dirty="0"/>
              <a:t>a</a:t>
            </a:r>
            <a:r>
              <a:rPr lang="en-AS" dirty="0"/>
              <a:t>r32_</a:t>
            </a:r>
            <a:r>
              <a:rPr lang="en-US" dirty="0"/>
              <a:t>t</a:t>
            </a:r>
            <a:r>
              <a:rPr lang="en-AS" dirty="0"/>
              <a:t> </a:t>
            </a:r>
            <a:r>
              <a:rPr lang="en-US" dirty="0"/>
              <a:t>f</a:t>
            </a:r>
            <a:r>
              <a:rPr lang="en-AS" dirty="0"/>
              <a:t>a</a:t>
            </a:r>
            <a:r>
              <a:rPr lang="en-US" dirty="0" err="1"/>
              <a:t>i</a:t>
            </a:r>
            <a:r>
              <a:rPr lang="en-AS" dirty="0"/>
              <a:t>l </a:t>
            </a:r>
            <a:r>
              <a:rPr lang="en-US" dirty="0"/>
              <a:t>w</a:t>
            </a:r>
            <a:r>
              <a:rPr lang="en-AS" dirty="0" err="1"/>
              <a:t>i</a:t>
            </a:r>
            <a:r>
              <a:rPr lang="en-US" dirty="0"/>
              <a:t>t</a:t>
            </a:r>
            <a:r>
              <a:rPr lang="en-AS" dirty="0"/>
              <a:t>h</a:t>
            </a:r>
            <a:r>
              <a:rPr lang="en-US" dirty="0"/>
              <a:t>o</a:t>
            </a:r>
            <a:r>
              <a:rPr lang="en-AS" dirty="0"/>
              <a:t>u</a:t>
            </a:r>
            <a:r>
              <a:rPr lang="en-US" dirty="0"/>
              <a:t>t</a:t>
            </a:r>
            <a:r>
              <a:rPr lang="en-AS" dirty="0"/>
              <a:t> </a:t>
            </a:r>
            <a:r>
              <a:rPr lang="en-US" dirty="0"/>
              <a:t>c</a:t>
            </a:r>
            <a:r>
              <a:rPr lang="en-AS" dirty="0"/>
              <a:t>o</a:t>
            </a:r>
            <a:r>
              <a:rPr lang="en-US" dirty="0"/>
              <a:t>n</a:t>
            </a:r>
            <a:r>
              <a:rPr lang="en-AS" dirty="0"/>
              <a:t>v</a:t>
            </a:r>
            <a:r>
              <a:rPr lang="en-US" dirty="0"/>
              <a:t>e</a:t>
            </a:r>
            <a:r>
              <a:rPr lang="en-AS" dirty="0"/>
              <a:t>r</a:t>
            </a:r>
            <a:r>
              <a:rPr lang="en-US" dirty="0"/>
              <a:t>s</a:t>
            </a:r>
            <a:r>
              <a:rPr lang="en-AS" dirty="0" err="1"/>
              <a:t>i</a:t>
            </a:r>
            <a:r>
              <a:rPr lang="en-US" dirty="0"/>
              <a:t>o</a:t>
            </a:r>
            <a:r>
              <a:rPr lang="en-AS" dirty="0"/>
              <a:t>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353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200832-C8CB-4798-A1C3-D2F062F4B9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S" dirty="0"/>
              <a:t>P</a:t>
            </a:r>
            <a:r>
              <a:rPr lang="en-US" dirty="0"/>
              <a:t>r</a:t>
            </a:r>
            <a:r>
              <a:rPr lang="en-AS" dirty="0"/>
              <a:t>e</a:t>
            </a:r>
            <a:r>
              <a:rPr lang="en-US" dirty="0"/>
              <a:t>v</a:t>
            </a:r>
            <a:r>
              <a:rPr lang="en-AS" dirty="0"/>
              <a:t>e</a:t>
            </a:r>
            <a:r>
              <a:rPr lang="en-US" dirty="0"/>
              <a:t>n</a:t>
            </a:r>
            <a:r>
              <a:rPr lang="en-AS" dirty="0"/>
              <a:t>t</a:t>
            </a:r>
            <a:r>
              <a:rPr lang="en-US" dirty="0" err="1"/>
              <a:t>i</a:t>
            </a:r>
            <a:r>
              <a:rPr lang="en-AS" dirty="0"/>
              <a:t>n</a:t>
            </a:r>
            <a:r>
              <a:rPr lang="en-US" dirty="0"/>
              <a:t>g</a:t>
            </a:r>
            <a:r>
              <a:rPr lang="en-AS" dirty="0"/>
              <a:t> </a:t>
            </a:r>
            <a:r>
              <a:rPr lang="en-US" dirty="0"/>
              <a:t>C</a:t>
            </a:r>
            <a:r>
              <a:rPr lang="en-AS" dirty="0"/>
              <a:t>o</a:t>
            </a:r>
            <a:r>
              <a:rPr lang="en-US" dirty="0"/>
              <a:t>n</a:t>
            </a:r>
            <a:r>
              <a:rPr lang="en-AS" dirty="0"/>
              <a:t>s</a:t>
            </a:r>
            <a:r>
              <a:rPr lang="en-US" dirty="0"/>
              <a:t>e</a:t>
            </a:r>
            <a:r>
              <a:rPr lang="en-AS" dirty="0"/>
              <a:t>q</a:t>
            </a:r>
            <a:r>
              <a:rPr lang="en-US" dirty="0"/>
              <a:t>u</a:t>
            </a:r>
            <a:r>
              <a:rPr lang="en-AS" dirty="0"/>
              <a:t>e</a:t>
            </a:r>
            <a:r>
              <a:rPr lang="en-US" dirty="0"/>
              <a:t>n</a:t>
            </a:r>
            <a:r>
              <a:rPr lang="en-AS" dirty="0"/>
              <a:t>c</a:t>
            </a:r>
            <a:r>
              <a:rPr lang="en-US" dirty="0"/>
              <a:t>e</a:t>
            </a:r>
            <a:r>
              <a:rPr lang="en-AS" dirty="0"/>
              <a:t>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985223-AD48-4946-BFD8-4F0F4AC830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Failure to roundtrip data if it is not convertible to </a:t>
            </a:r>
            <a:r>
              <a:rPr lang="en-US" sz="2800" dirty="0">
                <a:solidFill>
                  <a:schemeClr val="accent4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char32_t</a:t>
            </a:r>
            <a:endParaRPr lang="en-AS" sz="2800" dirty="0">
              <a:solidFill>
                <a:schemeClr val="accent4">
                  <a:lumMod val="75000"/>
                </a:schemeClr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endParaRPr lang="en-AS" sz="2800" dirty="0">
              <a:solidFill>
                <a:schemeClr val="accent4">
                  <a:lumMod val="75000"/>
                </a:schemeClr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endParaRPr lang="en-AS" sz="2800" dirty="0">
              <a:solidFill>
                <a:schemeClr val="accent4">
                  <a:lumMod val="75000"/>
                </a:schemeClr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1C8AE25-76AD-400F-8E74-1B20D1DA9F03}"/>
              </a:ext>
            </a:extLst>
          </p:cNvPr>
          <p:cNvSpPr txBox="1">
            <a:spLocks/>
          </p:cNvSpPr>
          <p:nvPr/>
        </p:nvSpPr>
        <p:spPr>
          <a:xfrm>
            <a:off x="2409462" y="4610624"/>
            <a:ext cx="7373074" cy="16493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060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struct </a:t>
            </a:r>
            <a:r>
              <a:rPr lang="en-US" sz="20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gb_code_point</a:t>
            </a:r>
            <a:r>
              <a:rPr lang="en-US" sz="2000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{</a:t>
            </a:r>
            <a:b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	/* … */</a:t>
            </a:r>
            <a:b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	operator </a:t>
            </a:r>
            <a:r>
              <a:rPr lang="en-US" sz="2000" dirty="0">
                <a:solidFill>
                  <a:srgbClr val="D09E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char32_t 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() const; </a:t>
            </a:r>
            <a:r>
              <a:rPr lang="en-US" sz="2000" dirty="0">
                <a:solidFill>
                  <a:schemeClr val="accent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// whew, okay…</a:t>
            </a:r>
            <a:br>
              <a:rPr lang="en-US" sz="2000" dirty="0">
                <a:solidFill>
                  <a:schemeClr val="accent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31729934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5BF995-AEF5-40E0-AB75-CE4047ED41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S" dirty="0"/>
              <a:t>D</a:t>
            </a:r>
            <a:r>
              <a:rPr lang="en-US" dirty="0"/>
              <a:t>o</a:t>
            </a:r>
            <a:r>
              <a:rPr lang="en-AS" dirty="0"/>
              <a:t> </a:t>
            </a:r>
            <a:r>
              <a:rPr lang="en-US" dirty="0"/>
              <a:t>W</a:t>
            </a:r>
            <a:r>
              <a:rPr lang="en-AS" dirty="0"/>
              <a:t>e </a:t>
            </a:r>
            <a:r>
              <a:rPr lang="en-US" dirty="0"/>
              <a:t>N</a:t>
            </a:r>
            <a:r>
              <a:rPr lang="en-AS" dirty="0"/>
              <a:t>e</a:t>
            </a:r>
            <a:r>
              <a:rPr lang="en-US" dirty="0"/>
              <a:t>e</a:t>
            </a:r>
            <a:r>
              <a:rPr lang="en-AS" dirty="0"/>
              <a:t>d </a:t>
            </a:r>
            <a:r>
              <a:rPr lang="en-US" dirty="0"/>
              <a:t>S</a:t>
            </a:r>
            <a:r>
              <a:rPr lang="en-AS" dirty="0"/>
              <a:t>t</a:t>
            </a:r>
            <a:r>
              <a:rPr lang="en-US" dirty="0"/>
              <a:t>r</a:t>
            </a:r>
            <a:r>
              <a:rPr lang="en-AS" dirty="0"/>
              <a:t>o</a:t>
            </a:r>
            <a:r>
              <a:rPr lang="en-US" dirty="0"/>
              <a:t>n</a:t>
            </a:r>
            <a:r>
              <a:rPr lang="en-AS" dirty="0"/>
              <a:t>g </a:t>
            </a:r>
            <a:r>
              <a:rPr lang="en-US" dirty="0"/>
              <a:t>C</a:t>
            </a:r>
            <a:r>
              <a:rPr lang="en-AS" dirty="0"/>
              <a:t>o</a:t>
            </a:r>
            <a:r>
              <a:rPr lang="en-US" dirty="0"/>
              <a:t>d</a:t>
            </a:r>
            <a:r>
              <a:rPr lang="en-AS" dirty="0"/>
              <a:t>e </a:t>
            </a:r>
            <a:r>
              <a:rPr lang="en-US" dirty="0"/>
              <a:t>p</a:t>
            </a:r>
            <a:r>
              <a:rPr lang="en-AS" dirty="0"/>
              <a:t>o</a:t>
            </a:r>
            <a:r>
              <a:rPr lang="en-US" dirty="0" err="1"/>
              <a:t>i</a:t>
            </a:r>
            <a:r>
              <a:rPr lang="en-AS" dirty="0"/>
              <a:t>n</a:t>
            </a:r>
            <a:r>
              <a:rPr lang="en-US" dirty="0"/>
              <a:t>t</a:t>
            </a:r>
            <a:r>
              <a:rPr lang="en-AS" dirty="0"/>
              <a:t>s?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A7F634-B549-495F-8BAE-41C2C98763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S" dirty="0"/>
              <a:t>Strong Code Po</a:t>
            </a:r>
            <a:r>
              <a:rPr lang="en-US" dirty="0" err="1"/>
              <a:t>i</a:t>
            </a:r>
            <a:r>
              <a:rPr lang="en-AS" dirty="0"/>
              <a:t>n</a:t>
            </a:r>
            <a:r>
              <a:rPr lang="en-US" dirty="0"/>
              <a:t>t</a:t>
            </a:r>
            <a:r>
              <a:rPr lang="en-AS" dirty="0"/>
              <a:t>s?</a:t>
            </a:r>
          </a:p>
          <a:p>
            <a:pPr lvl="1"/>
            <a:r>
              <a:rPr lang="en-AS" dirty="0"/>
              <a:t>Is </a:t>
            </a:r>
            <a:r>
              <a:rPr lang="en-AS" dirty="0">
                <a:solidFill>
                  <a:srgbClr val="D09E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char32_t </a:t>
            </a:r>
            <a:r>
              <a:rPr lang="en-AS" dirty="0"/>
              <a:t>enough?</a:t>
            </a:r>
          </a:p>
          <a:p>
            <a:pPr lvl="1"/>
            <a:r>
              <a:rPr lang="en-AS" dirty="0"/>
              <a:t>Handling it in higher levels of code?</a:t>
            </a:r>
            <a:br>
              <a:rPr lang="en-AS" dirty="0"/>
            </a:br>
            <a:endParaRPr lang="en-AS" dirty="0"/>
          </a:p>
          <a:p>
            <a:r>
              <a:rPr lang="en-US" dirty="0"/>
              <a:t>B</a:t>
            </a:r>
            <a:r>
              <a:rPr lang="en-AS" dirty="0"/>
              <a:t>e</a:t>
            </a:r>
            <a:r>
              <a:rPr lang="en-US" dirty="0"/>
              <a:t>t</a:t>
            </a:r>
            <a:r>
              <a:rPr lang="en-AS" dirty="0"/>
              <a:t>t</a:t>
            </a:r>
            <a:r>
              <a:rPr lang="en-US" dirty="0"/>
              <a:t>e</a:t>
            </a:r>
            <a:r>
              <a:rPr lang="en-AS" dirty="0"/>
              <a:t>r Character Sets?</a:t>
            </a:r>
          </a:p>
          <a:p>
            <a:pPr lvl="1"/>
            <a:r>
              <a:rPr lang="en-US" dirty="0"/>
              <a:t>S</a:t>
            </a:r>
            <a:r>
              <a:rPr lang="en-AS" dirty="0"/>
              <a:t>t</a:t>
            </a:r>
            <a:r>
              <a:rPr lang="en-US" dirty="0"/>
              <a:t>r</a:t>
            </a:r>
            <a:r>
              <a:rPr lang="en-AS" dirty="0"/>
              <a:t>o</a:t>
            </a:r>
            <a:r>
              <a:rPr lang="en-US" dirty="0"/>
              <a:t>n</a:t>
            </a:r>
            <a:r>
              <a:rPr lang="en-AS" dirty="0"/>
              <a:t>g </a:t>
            </a:r>
            <a:r>
              <a:rPr lang="en-US" dirty="0"/>
              <a:t>e</a:t>
            </a:r>
            <a:r>
              <a:rPr lang="en-AS" dirty="0"/>
              <a:t>n</a:t>
            </a:r>
            <a:r>
              <a:rPr lang="en-US" dirty="0"/>
              <a:t>c</a:t>
            </a:r>
            <a:r>
              <a:rPr lang="en-AS" dirty="0"/>
              <a:t>o</a:t>
            </a:r>
            <a:r>
              <a:rPr lang="en-US" dirty="0"/>
              <a:t>d</a:t>
            </a:r>
            <a:r>
              <a:rPr lang="en-AS" dirty="0" err="1"/>
              <a:t>i</a:t>
            </a:r>
            <a:r>
              <a:rPr lang="en-US" dirty="0"/>
              <a:t>n</a:t>
            </a:r>
            <a:r>
              <a:rPr lang="en-AS" dirty="0"/>
              <a:t>g </a:t>
            </a:r>
            <a:r>
              <a:rPr lang="en-AS" dirty="0">
                <a:sym typeface="Wingdings" panose="05000000000000000000" pitchFamily="2" charset="2"/>
              </a:rPr>
              <a:t></a:t>
            </a:r>
            <a:r>
              <a:rPr lang="en-AS" dirty="0" err="1">
                <a:sym typeface="Wingdings" panose="05000000000000000000" pitchFamily="2" charset="2"/>
              </a:rPr>
              <a:t>ch</a:t>
            </a:r>
            <a:r>
              <a:rPr lang="en-US" dirty="0">
                <a:sym typeface="Wingdings" panose="05000000000000000000" pitchFamily="2" charset="2"/>
              </a:rPr>
              <a:t>a</a:t>
            </a:r>
            <a:r>
              <a:rPr lang="en-AS" dirty="0">
                <a:sym typeface="Wingdings" panose="05000000000000000000" pitchFamily="2" charset="2"/>
              </a:rPr>
              <a:t>r</a:t>
            </a:r>
            <a:r>
              <a:rPr lang="en-US" dirty="0">
                <a:sym typeface="Wingdings" panose="05000000000000000000" pitchFamily="2" charset="2"/>
              </a:rPr>
              <a:t>a</a:t>
            </a:r>
            <a:r>
              <a:rPr lang="en-AS" dirty="0">
                <a:sym typeface="Wingdings" panose="05000000000000000000" pitchFamily="2" charset="2"/>
              </a:rPr>
              <a:t>c</a:t>
            </a:r>
            <a:r>
              <a:rPr lang="en-US" dirty="0">
                <a:sym typeface="Wingdings" panose="05000000000000000000" pitchFamily="2" charset="2"/>
              </a:rPr>
              <a:t>t</a:t>
            </a:r>
            <a:r>
              <a:rPr lang="en-AS" dirty="0">
                <a:sym typeface="Wingdings" panose="05000000000000000000" pitchFamily="2" charset="2"/>
              </a:rPr>
              <a:t>e</a:t>
            </a:r>
            <a:r>
              <a:rPr lang="en-US" dirty="0">
                <a:sym typeface="Wingdings" panose="05000000000000000000" pitchFamily="2" charset="2"/>
              </a:rPr>
              <a:t>r</a:t>
            </a:r>
            <a:r>
              <a:rPr lang="en-AS" dirty="0">
                <a:sym typeface="Wingdings" panose="05000000000000000000" pitchFamily="2" charset="2"/>
              </a:rPr>
              <a:t> </a:t>
            </a:r>
            <a:r>
              <a:rPr lang="en-US" dirty="0">
                <a:sym typeface="Wingdings" panose="05000000000000000000" pitchFamily="2" charset="2"/>
              </a:rPr>
              <a:t>c</a:t>
            </a:r>
            <a:r>
              <a:rPr lang="en-AS" dirty="0">
                <a:sym typeface="Wingdings" panose="05000000000000000000" pitchFamily="2" charset="2"/>
              </a:rPr>
              <a:t>o</a:t>
            </a:r>
            <a:r>
              <a:rPr lang="en-US" dirty="0">
                <a:sym typeface="Wingdings" panose="05000000000000000000" pitchFamily="2" charset="2"/>
              </a:rPr>
              <a:t>l</a:t>
            </a:r>
            <a:r>
              <a:rPr lang="en-AS" dirty="0">
                <a:sym typeface="Wingdings" panose="05000000000000000000" pitchFamily="2" charset="2"/>
              </a:rPr>
              <a:t>l</a:t>
            </a:r>
            <a:r>
              <a:rPr lang="en-US" dirty="0">
                <a:sym typeface="Wingdings" panose="05000000000000000000" pitchFamily="2" charset="2"/>
              </a:rPr>
              <a:t>e</a:t>
            </a:r>
            <a:r>
              <a:rPr lang="en-AS" dirty="0">
                <a:sym typeface="Wingdings" panose="05000000000000000000" pitchFamily="2" charset="2"/>
              </a:rPr>
              <a:t>c</a:t>
            </a:r>
            <a:r>
              <a:rPr lang="en-US" dirty="0">
                <a:sym typeface="Wingdings" panose="05000000000000000000" pitchFamily="2" charset="2"/>
              </a:rPr>
              <a:t>t</a:t>
            </a:r>
            <a:r>
              <a:rPr lang="en-AS" dirty="0" err="1">
                <a:sym typeface="Wingdings" panose="05000000000000000000" pitchFamily="2" charset="2"/>
              </a:rPr>
              <a:t>i</a:t>
            </a:r>
            <a:r>
              <a:rPr lang="en-US" dirty="0">
                <a:sym typeface="Wingdings" panose="05000000000000000000" pitchFamily="2" charset="2"/>
              </a:rPr>
              <a:t>o</a:t>
            </a:r>
            <a:r>
              <a:rPr lang="en-AS" dirty="0">
                <a:sym typeface="Wingdings" panose="05000000000000000000" pitchFamily="2" charset="2"/>
              </a:rPr>
              <a:t>n </a:t>
            </a:r>
            <a:r>
              <a:rPr lang="en-US" dirty="0">
                <a:sym typeface="Wingdings" panose="05000000000000000000" pitchFamily="2" charset="2"/>
              </a:rPr>
              <a:t>a</a:t>
            </a:r>
            <a:r>
              <a:rPr lang="en-AS" dirty="0">
                <a:sym typeface="Wingdings" panose="05000000000000000000" pitchFamily="2" charset="2"/>
              </a:rPr>
              <a:t>s</a:t>
            </a:r>
            <a:r>
              <a:rPr lang="en-US" dirty="0">
                <a:sym typeface="Wingdings" panose="05000000000000000000" pitchFamily="2" charset="2"/>
              </a:rPr>
              <a:t>s</a:t>
            </a:r>
            <a:r>
              <a:rPr lang="en-AS" dirty="0">
                <a:sym typeface="Wingdings" panose="05000000000000000000" pitchFamily="2" charset="2"/>
              </a:rPr>
              <a:t>o</a:t>
            </a:r>
            <a:r>
              <a:rPr lang="en-US" dirty="0">
                <a:sym typeface="Wingdings" panose="05000000000000000000" pitchFamily="2" charset="2"/>
              </a:rPr>
              <a:t>c</a:t>
            </a:r>
            <a:r>
              <a:rPr lang="en-AS" dirty="0" err="1">
                <a:sym typeface="Wingdings" panose="05000000000000000000" pitchFamily="2" charset="2"/>
              </a:rPr>
              <a:t>i</a:t>
            </a:r>
            <a:r>
              <a:rPr lang="en-US" dirty="0">
                <a:sym typeface="Wingdings" panose="05000000000000000000" pitchFamily="2" charset="2"/>
              </a:rPr>
              <a:t>a</a:t>
            </a:r>
            <a:r>
              <a:rPr lang="en-AS" dirty="0">
                <a:sym typeface="Wingdings" panose="05000000000000000000" pitchFamily="2" charset="2"/>
              </a:rPr>
              <a:t>t</a:t>
            </a:r>
            <a:r>
              <a:rPr lang="en-US" dirty="0" err="1">
                <a:sym typeface="Wingdings" panose="05000000000000000000" pitchFamily="2" charset="2"/>
              </a:rPr>
              <a:t>i</a:t>
            </a:r>
            <a:r>
              <a:rPr lang="en-AS" dirty="0">
                <a:sym typeface="Wingdings" panose="05000000000000000000" pitchFamily="2" charset="2"/>
              </a:rPr>
              <a:t>o</a:t>
            </a:r>
            <a:r>
              <a:rPr lang="en-US" dirty="0">
                <a:sym typeface="Wingdings" panose="05000000000000000000" pitchFamily="2" charset="2"/>
              </a:rPr>
              <a:t>n</a:t>
            </a:r>
            <a:endParaRPr lang="en-AS" dirty="0"/>
          </a:p>
        </p:txBody>
      </p:sp>
    </p:spTree>
    <p:extLst>
      <p:ext uri="{BB962C8B-B14F-4D97-AF65-F5344CB8AC3E}">
        <p14:creationId xmlns:p14="http://schemas.microsoft.com/office/powerpoint/2010/main" val="8403559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F440C5-DC61-4EBE-A13F-6B85B5206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Standard Encodings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8FFD795-368E-4773-96F4-1943235671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025" y="2002420"/>
            <a:ext cx="11029950" cy="471089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template &lt;typename </a:t>
            </a:r>
            <a:r>
              <a:rPr lang="en-US" sz="2000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Char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&gt;</a:t>
            </a:r>
            <a:b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class </a:t>
            </a:r>
            <a:r>
              <a:rPr lang="en-US" sz="2000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basic_utf8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b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template &lt;typename </a:t>
            </a:r>
            <a:r>
              <a:rPr lang="en-US" sz="2000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Char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&gt;</a:t>
            </a:r>
            <a:b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class </a:t>
            </a:r>
            <a:r>
              <a:rPr lang="en-US" sz="2000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basic_utf16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b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template &lt;typename </a:t>
            </a:r>
            <a:r>
              <a:rPr lang="en-US" sz="2000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Char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&gt;</a:t>
            </a:r>
            <a:b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class </a:t>
            </a:r>
            <a:r>
              <a:rPr lang="en-US" sz="2000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basic_utf32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b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class </a:t>
            </a:r>
            <a:r>
              <a:rPr lang="en-US" sz="2000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ascii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b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class </a:t>
            </a:r>
            <a:r>
              <a:rPr lang="en-US" sz="20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narrow_execution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b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class </a:t>
            </a:r>
            <a:r>
              <a:rPr lang="en-US" sz="20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wide_execution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b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using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utf8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 = </a:t>
            </a:r>
            <a:r>
              <a:rPr lang="en-US" sz="2000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basic_utf8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&lt;</a:t>
            </a:r>
            <a:r>
              <a:rPr lang="en-US" sz="2000" dirty="0">
                <a:solidFill>
                  <a:schemeClr val="accent4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char8_t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&gt;;</a:t>
            </a:r>
            <a:b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using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utf16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 = </a:t>
            </a:r>
            <a:r>
              <a:rPr lang="en-US" sz="2000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basic_utf16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&lt;</a:t>
            </a:r>
            <a:r>
              <a:rPr lang="en-US" sz="2000" dirty="0">
                <a:solidFill>
                  <a:schemeClr val="accent4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char16_t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&gt;;</a:t>
            </a:r>
            <a:b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using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utf32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 = </a:t>
            </a:r>
            <a:r>
              <a:rPr lang="en-US" sz="2000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basic_utf32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&lt;</a:t>
            </a:r>
            <a:r>
              <a:rPr lang="en-US" sz="2000" dirty="0">
                <a:solidFill>
                  <a:schemeClr val="accent4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char32_t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&gt;;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8613595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FA02585-E128-4ACE-AD34-C65B22C31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C++ Unicode Support Includes: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C120AFD-EDEA-4E9B-903F-25C4B944C9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64399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D2CBEB57-F9FC-499C-95DD-A9DECC5D8F3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1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892"/>
          <a:stretch/>
        </p:blipFill>
        <p:spPr>
          <a:xfrm>
            <a:off x="0" y="-4995851"/>
            <a:ext cx="12192000" cy="8081617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5D4007ED-5F1B-49FC-82A2-653AF3D6F67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>
                <a:latin typeface="Fira Code" panose="020B0509050000020004" pitchFamily="49" charset="0"/>
                <a:ea typeface="Fira Code" panose="020B0509050000020004" pitchFamily="49" charset="0"/>
              </a:rPr>
              <a:t>Any_encoding</a:t>
            </a:r>
            <a:endParaRPr lang="en-US" dirty="0"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21FB3D0D-461D-4059-AB13-0A5AF7C05E5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000" cap="none" dirty="0">
                <a:latin typeface="Fira Code" panose="020B0509050000020004" pitchFamily="49" charset="0"/>
                <a:ea typeface="Fira Code" panose="020B0509050000020004" pitchFamily="49" charset="0"/>
              </a:rPr>
              <a:t>RUNTIME ENCODING STORAGE</a:t>
            </a:r>
          </a:p>
        </p:txBody>
      </p:sp>
    </p:spTree>
    <p:extLst>
      <p:ext uri="{BB962C8B-B14F-4D97-AF65-F5344CB8AC3E}">
        <p14:creationId xmlns:p14="http://schemas.microsoft.com/office/powerpoint/2010/main" val="29565834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reading a book&#10;&#10;Description automatically generated">
            <a:extLst>
              <a:ext uri="{FF2B5EF4-FFF2-40B4-BE49-F238E27FC236}">
                <a16:creationId xmlns:a16="http://schemas.microsoft.com/office/drawing/2014/main" id="{FE610B02-4A54-4723-9604-5B00120EBC5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1125" y="-4769549"/>
            <a:ext cx="8239125" cy="123586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E26B4C3-228C-4BA9-AE50-792A08D9AA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Runtime-Only </a:t>
            </a:r>
            <a:r>
              <a:rPr lang="en-US" dirty="0"/>
              <a:t>Encoding Decisions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4113D2-AD29-45D7-AB27-4323AEAA7F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Extremely Common</a:t>
            </a:r>
          </a:p>
          <a:p>
            <a:pPr lvl="1"/>
            <a:r>
              <a:rPr lang="en-US" dirty="0"/>
              <a:t>&lt;meta charset=“UTF-8”&gt;</a:t>
            </a:r>
          </a:p>
          <a:p>
            <a:pPr lvl="1"/>
            <a:r>
              <a:rPr lang="en-US" dirty="0"/>
              <a:t>Byte Order Marks</a:t>
            </a:r>
          </a:p>
          <a:p>
            <a:pPr lvl="1"/>
            <a:r>
              <a:rPr lang="en-US" dirty="0"/>
              <a:t>Robust document processing</a:t>
            </a:r>
          </a:p>
          <a:p>
            <a:pPr lvl="1"/>
            <a:r>
              <a:rPr lang="en-US" dirty="0"/>
              <a:t>Data exchange formats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76466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6AE02FC-1393-4863-B7C3-FF4DAE456C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702156"/>
            <a:ext cx="11029615" cy="590698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struct </a:t>
            </a:r>
            <a:r>
              <a:rPr lang="en-US" sz="2000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any_encoding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 {</a:t>
            </a:r>
            <a:b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	using </a:t>
            </a:r>
            <a:r>
              <a:rPr lang="en-US" sz="2000" dirty="0" err="1">
                <a:solidFill>
                  <a:schemeClr val="accent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code_unit</a:t>
            </a:r>
            <a:r>
              <a:rPr lang="en-US" sz="2000" dirty="0">
                <a:solidFill>
                  <a:schemeClr val="accent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 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          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= </a:t>
            </a:r>
            <a:r>
              <a:rPr lang="en-US" sz="2000" dirty="0">
                <a:solidFill>
                  <a:schemeClr val="tx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std::</a:t>
            </a:r>
            <a:r>
              <a:rPr lang="en-US" sz="2000" dirty="0">
                <a:solidFill>
                  <a:srgbClr val="D09E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byte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b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	using </a:t>
            </a:r>
            <a:r>
              <a:rPr lang="en-US" sz="2000" dirty="0" err="1">
                <a:solidFill>
                  <a:schemeClr val="accent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code_point</a:t>
            </a:r>
            <a:r>
              <a:rPr lang="en-US" sz="2000" dirty="0">
                <a:solidFill>
                  <a:schemeClr val="accent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          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= </a:t>
            </a:r>
            <a:r>
              <a:rPr lang="en-US" sz="2000" dirty="0">
                <a:solidFill>
                  <a:srgbClr val="D09E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char32_t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b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	using </a:t>
            </a:r>
            <a:r>
              <a:rPr lang="en-US" sz="2000" dirty="0">
                <a:solidFill>
                  <a:schemeClr val="accent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state   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            = …;</a:t>
            </a:r>
            <a:b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	static 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constexpr 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inline std::</a:t>
            </a:r>
            <a:r>
              <a:rPr lang="en-US" sz="2000" dirty="0" err="1">
                <a:solidFill>
                  <a:schemeClr val="accent4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size_t</a:t>
            </a:r>
            <a:r>
              <a:rPr lang="en-US" sz="2000" dirty="0">
                <a:solidFill>
                  <a:schemeClr val="accent4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latin typeface="Fira Code" panose="020B0509050000020004" pitchFamily="49" charset="0"/>
                <a:ea typeface="Fira Code" panose="020B0509050000020004" pitchFamily="49" charset="0"/>
              </a:rPr>
              <a:t>max_code_points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 = </a:t>
            </a:r>
            <a:r>
              <a:rPr lang="en-US" sz="2000" dirty="0">
                <a:solidFill>
                  <a:srgbClr val="C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4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b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	static 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constexpr 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inline std::</a:t>
            </a:r>
            <a:r>
              <a:rPr lang="en-US" sz="2000" dirty="0" err="1">
                <a:solidFill>
                  <a:schemeClr val="accent4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size_t</a:t>
            </a:r>
            <a:r>
              <a:rPr lang="en-US" sz="2000" dirty="0">
                <a:solidFill>
                  <a:schemeClr val="accent4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latin typeface="Fira Code" panose="020B0509050000020004" pitchFamily="49" charset="0"/>
                <a:ea typeface="Fira Code" panose="020B0509050000020004" pitchFamily="49" charset="0"/>
              </a:rPr>
              <a:t>max_code_units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 = </a:t>
            </a:r>
            <a:r>
              <a:rPr lang="en-US" sz="2000" dirty="0">
                <a:solidFill>
                  <a:srgbClr val="C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16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b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	template &lt;typename </a:t>
            </a:r>
            <a:r>
              <a:rPr lang="en-US" sz="2000" dirty="0">
                <a:solidFill>
                  <a:schemeClr val="accent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Encoding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&gt;</a:t>
            </a:r>
            <a:b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	</a:t>
            </a:r>
            <a:r>
              <a:rPr lang="en-US" sz="2000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any_encoding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(</a:t>
            </a:r>
            <a:r>
              <a:rPr lang="en-US" sz="2000" dirty="0">
                <a:solidFill>
                  <a:schemeClr val="accent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Encoding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&amp;&amp; </a:t>
            </a:r>
            <a:r>
              <a:rPr lang="en-US" sz="2000" dirty="0" err="1">
                <a:latin typeface="Fira Code" panose="020B0509050000020004" pitchFamily="49" charset="0"/>
                <a:ea typeface="Fira Code" panose="020B0509050000020004" pitchFamily="49" charset="0"/>
              </a:rPr>
              <a:t>some_encoding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);</a:t>
            </a:r>
            <a:b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	</a:t>
            </a:r>
            <a:r>
              <a:rPr lang="en-US" sz="20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encode_result</a:t>
            </a:r>
            <a:r>
              <a:rPr lang="en-US" sz="2000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solidFill>
                  <a:srgbClr val="7030A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encode_one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(</a:t>
            </a:r>
            <a:r>
              <a:rPr lang="en-US" sz="2000" dirty="0" err="1">
                <a:solidFill>
                  <a:schemeClr val="accent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byte_span</a:t>
            </a:r>
            <a:r>
              <a:rPr lang="en-US" sz="2000" dirty="0">
                <a:solidFill>
                  <a:schemeClr val="accent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input, </a:t>
            </a:r>
            <a:r>
              <a:rPr lang="en-US" sz="2000" dirty="0">
                <a:solidFill>
                  <a:schemeClr val="accent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u32_span 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output,</a:t>
            </a:r>
            <a:b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		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…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, </a:t>
            </a:r>
            <a:r>
              <a:rPr lang="en-US" sz="2000" dirty="0" err="1">
                <a:solidFill>
                  <a:schemeClr val="accent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encode_error_handler</a:t>
            </a:r>
            <a:r>
              <a:rPr lang="en-US" sz="2000" dirty="0">
                <a:solidFill>
                  <a:schemeClr val="accent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latin typeface="Fira Code" panose="020B0509050000020004" pitchFamily="49" charset="0"/>
                <a:ea typeface="Fira Code" panose="020B0509050000020004" pitchFamily="49" charset="0"/>
              </a:rPr>
              <a:t>error_handler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);</a:t>
            </a:r>
            <a:b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	</a:t>
            </a:r>
            <a:r>
              <a:rPr lang="en-US" sz="20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decode_result</a:t>
            </a:r>
            <a:r>
              <a:rPr lang="en-US" sz="2000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solidFill>
                  <a:srgbClr val="7030A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decode_one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(</a:t>
            </a:r>
            <a:r>
              <a:rPr lang="en-US" sz="2000" dirty="0">
                <a:solidFill>
                  <a:schemeClr val="accent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u32_span 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input, </a:t>
            </a:r>
            <a:r>
              <a:rPr lang="en-US" sz="2000" dirty="0" err="1">
                <a:solidFill>
                  <a:schemeClr val="accent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byte_span</a:t>
            </a:r>
            <a:r>
              <a:rPr lang="en-US" sz="2000" dirty="0">
                <a:solidFill>
                  <a:schemeClr val="accent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output,</a:t>
            </a:r>
            <a:b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		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…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, </a:t>
            </a:r>
            <a:r>
              <a:rPr lang="en-US" sz="2000" dirty="0" err="1">
                <a:solidFill>
                  <a:schemeClr val="accent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decode_error_handler</a:t>
            </a:r>
            <a:r>
              <a:rPr lang="en-US" sz="2000" dirty="0">
                <a:solidFill>
                  <a:schemeClr val="accent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latin typeface="Fira Code" panose="020B0509050000020004" pitchFamily="49" charset="0"/>
                <a:ea typeface="Fira Code" panose="020B0509050000020004" pitchFamily="49" charset="0"/>
              </a:rPr>
              <a:t>error_handler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);</a:t>
            </a:r>
            <a:b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15684488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8599BF-FE7B-4417-8F03-8139188BB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cap="none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any_encoding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29C669-C7D9-430C-80E7-9609341180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Value-type wrapper around polymorphic storage</a:t>
            </a:r>
          </a:p>
          <a:p>
            <a:pPr lvl="1"/>
            <a:r>
              <a:rPr lang="en-US" dirty="0"/>
              <a:t>Typical abstract internal base class with typed implementation;</a:t>
            </a:r>
          </a:p>
          <a:p>
            <a:pPr lvl="1"/>
            <a:r>
              <a:rPr lang="en-US" dirty="0"/>
              <a:t>Internally, strengthen with Small Size optimization</a:t>
            </a:r>
          </a:p>
          <a:p>
            <a:pPr lvl="1"/>
            <a:r>
              <a:rPr lang="en-US" dirty="0"/>
              <a:t>Most encodings are stateless or empty, but…</a:t>
            </a:r>
          </a:p>
        </p:txBody>
      </p:sp>
    </p:spTree>
    <p:extLst>
      <p:ext uri="{BB962C8B-B14F-4D97-AF65-F5344CB8AC3E}">
        <p14:creationId xmlns:p14="http://schemas.microsoft.com/office/powerpoint/2010/main" val="7957831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22F84-F91F-4894-8C7A-4ABC945101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execution</a:t>
            </a:r>
            <a:r>
              <a:rPr lang="en-US" dirty="0"/>
              <a:t>, </a:t>
            </a:r>
            <a:r>
              <a:rPr lang="en-US" cap="none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wide_execution</a:t>
            </a:r>
            <a:endParaRPr lang="en-US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B459ED-A155-4F45-B666-4B2F6C4F5F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Contains data:</a:t>
            </a:r>
          </a:p>
          <a:p>
            <a:pPr lvl="1"/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std::</a:t>
            </a:r>
            <a:r>
              <a:rPr lang="en-US" sz="20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mbstate_t</a:t>
            </a:r>
            <a:endParaRPr lang="en-US" sz="2000" dirty="0">
              <a:solidFill>
                <a:schemeClr val="accent3">
                  <a:lumMod val="75000"/>
                </a:schemeClr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pPr lvl="1"/>
            <a:r>
              <a:rPr lang="en-US" dirty="0"/>
              <a:t>Shared multibyte state type for </a:t>
            </a:r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char</a:t>
            </a:r>
            <a:r>
              <a:rPr lang="en-US" dirty="0"/>
              <a:t>/</a:t>
            </a:r>
            <a:r>
              <a:rPr lang="en-US" sz="2000" dirty="0" err="1">
                <a:solidFill>
                  <a:schemeClr val="accent5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wchar_t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dirty="0"/>
              <a:t>encodings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1351E10-4B93-4A9E-BE2A-CE9BAE5B0333}"/>
              </a:ext>
            </a:extLst>
          </p:cNvPr>
          <p:cNvSpPr txBox="1">
            <a:spLocks/>
          </p:cNvSpPr>
          <p:nvPr/>
        </p:nvSpPr>
        <p:spPr>
          <a:xfrm>
            <a:off x="2652530" y="5225889"/>
            <a:ext cx="6886938" cy="149892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060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struct </a:t>
            </a:r>
            <a:r>
              <a:rPr lang="en-US" sz="18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wide_state</a:t>
            </a: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 {</a:t>
            </a:r>
            <a:b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	</a:t>
            </a:r>
            <a:r>
              <a:rPr lang="en-US" sz="1800" dirty="0">
                <a:solidFill>
                  <a:schemeClr val="tx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std::</a:t>
            </a:r>
            <a:r>
              <a:rPr lang="en-US" sz="18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mbstate_t</a:t>
            </a:r>
            <a:r>
              <a:rPr lang="en-US" sz="1800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extra_space</a:t>
            </a: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b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14217896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D5CED1-AEEA-44AB-8222-3A32A7174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Static Types ☢️Type-erasure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69D3EA-773B-4F55-B8DD-6601AB6C11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Implicit assumption </a:t>
            </a:r>
            <a:r>
              <a:rPr lang="en-AS" dirty="0" err="1"/>
              <a:t>i</a:t>
            </a:r>
            <a:r>
              <a:rPr lang="en-US" dirty="0"/>
              <a:t>n</a:t>
            </a:r>
            <a:r>
              <a:rPr lang="en-AS" dirty="0"/>
              <a:t> </a:t>
            </a:r>
            <a:r>
              <a:rPr lang="en-US" dirty="0"/>
              <a:t>s</a:t>
            </a:r>
            <a:r>
              <a:rPr lang="en-AS" dirty="0"/>
              <a:t>o</a:t>
            </a:r>
            <a:r>
              <a:rPr lang="en-US" dirty="0"/>
              <a:t>m</a:t>
            </a:r>
            <a:r>
              <a:rPr lang="en-AS" dirty="0"/>
              <a:t>e </a:t>
            </a:r>
            <a:r>
              <a:rPr lang="en-US" dirty="0"/>
              <a:t>p</a:t>
            </a:r>
            <a:r>
              <a:rPr lang="en-AS" dirty="0"/>
              <a:t>a</a:t>
            </a:r>
            <a:r>
              <a:rPr lang="en-US" dirty="0"/>
              <a:t>r</a:t>
            </a:r>
            <a:r>
              <a:rPr lang="en-AS" dirty="0"/>
              <a:t>t</a:t>
            </a:r>
            <a:r>
              <a:rPr lang="en-US" dirty="0"/>
              <a:t>s</a:t>
            </a:r>
            <a:r>
              <a:rPr lang="en-AS" dirty="0"/>
              <a:t> </a:t>
            </a:r>
            <a:r>
              <a:rPr lang="en-US" dirty="0"/>
              <a:t>o</a:t>
            </a:r>
            <a:r>
              <a:rPr lang="en-AS" dirty="0"/>
              <a:t>f </a:t>
            </a:r>
            <a:r>
              <a:rPr lang="en-US" dirty="0"/>
              <a:t>the library:</a:t>
            </a:r>
          </a:p>
          <a:p>
            <a:pPr marL="324000" lvl="1" indent="0">
              <a:buNone/>
            </a:pP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using </a:t>
            </a:r>
            <a:r>
              <a:rPr lang="en-US" sz="2000" dirty="0" err="1">
                <a:solidFill>
                  <a:schemeClr val="accent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some_state</a:t>
            </a:r>
            <a:r>
              <a:rPr lang="en-US" sz="2000" dirty="0">
                <a:solidFill>
                  <a:schemeClr val="accent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= </a:t>
            </a:r>
            <a:r>
              <a:rPr lang="en-US" sz="2000" dirty="0" err="1">
                <a:solidFill>
                  <a:schemeClr val="accent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encoding_state_t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&lt;</a:t>
            </a:r>
            <a:r>
              <a:rPr lang="en-US" sz="20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SomeEncoding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&gt;;</a:t>
            </a:r>
            <a:b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en-AS" sz="20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 err="1">
                <a:solidFill>
                  <a:schemeClr val="accent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some_state</a:t>
            </a:r>
            <a:r>
              <a:rPr lang="en-US" sz="2000" dirty="0">
                <a:solidFill>
                  <a:schemeClr val="accent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latin typeface="Fira Code" panose="020B0509050000020004" pitchFamily="49" charset="0"/>
                <a:ea typeface="Fira Code" panose="020B0509050000020004" pitchFamily="49" charset="0"/>
              </a:rPr>
              <a:t>fresh_state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{}; </a:t>
            </a:r>
            <a:r>
              <a:rPr lang="en-US" sz="2000" dirty="0">
                <a:solidFill>
                  <a:schemeClr val="accent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// create a fresh state to work on</a:t>
            </a:r>
            <a:br>
              <a:rPr lang="en-AS" sz="2000" dirty="0">
                <a:solidFill>
                  <a:schemeClr val="accent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 err="1">
                <a:latin typeface="Fira Code" panose="020B0509050000020004" pitchFamily="49" charset="0"/>
                <a:ea typeface="Fira Code" panose="020B0509050000020004" pitchFamily="49" charset="0"/>
              </a:rPr>
              <a:t>old_state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 = </a:t>
            </a:r>
            <a:r>
              <a:rPr lang="en-US" sz="2000" dirty="0" err="1">
                <a:solidFill>
                  <a:schemeClr val="accent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some_state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{}; </a:t>
            </a:r>
            <a:r>
              <a:rPr lang="en-US" sz="2000" dirty="0">
                <a:solidFill>
                  <a:schemeClr val="accent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// overwrite old state to “start new”</a:t>
            </a:r>
          </a:p>
        </p:txBody>
      </p:sp>
    </p:spTree>
    <p:extLst>
      <p:ext uri="{BB962C8B-B14F-4D97-AF65-F5344CB8AC3E}">
        <p14:creationId xmlns:p14="http://schemas.microsoft.com/office/powerpoint/2010/main" val="41776653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ABC95-90A3-44E9-BC09-A9442B903A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Oh Geez.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2F1937-AA72-480E-B52C-BC263384B1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struct </a:t>
            </a:r>
            <a:r>
              <a:rPr lang="en-US" sz="2400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any_encoding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 {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	using </a:t>
            </a:r>
            <a:r>
              <a:rPr lang="en-US" sz="2400" dirty="0" err="1">
                <a:solidFill>
                  <a:schemeClr val="accent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code_unit</a:t>
            </a:r>
            <a:r>
              <a:rPr lang="en-US" sz="2400" dirty="0">
                <a:solidFill>
                  <a:schemeClr val="accent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 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          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= </a:t>
            </a:r>
            <a:r>
              <a:rPr lang="en-US" sz="2400" dirty="0">
                <a:solidFill>
                  <a:schemeClr val="tx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std::</a:t>
            </a:r>
            <a:r>
              <a:rPr lang="en-US" sz="2400" dirty="0">
                <a:solidFill>
                  <a:srgbClr val="D09E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byte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	using </a:t>
            </a:r>
            <a:r>
              <a:rPr lang="en-US" sz="2400" dirty="0" err="1">
                <a:solidFill>
                  <a:schemeClr val="accent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code_point</a:t>
            </a:r>
            <a:r>
              <a:rPr lang="en-US" sz="2400" dirty="0">
                <a:solidFill>
                  <a:schemeClr val="accent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          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= </a:t>
            </a:r>
            <a:r>
              <a:rPr lang="en-US" sz="2400" dirty="0">
                <a:solidFill>
                  <a:srgbClr val="D09E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char32_t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	using </a:t>
            </a:r>
            <a:r>
              <a:rPr lang="en-US" sz="2400" dirty="0">
                <a:solidFill>
                  <a:schemeClr val="accent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state   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            = …; </a:t>
            </a:r>
            <a:r>
              <a:rPr lang="en-US" sz="2400" dirty="0">
                <a:solidFill>
                  <a:schemeClr val="accent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// … ??? </a:t>
            </a:r>
            <a:r>
              <a:rPr lang="en-US" sz="2400" dirty="0" err="1">
                <a:solidFill>
                  <a:schemeClr val="accent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Uhhh</a:t>
            </a:r>
            <a:r>
              <a:rPr lang="en-US" sz="2400" dirty="0">
                <a:solidFill>
                  <a:schemeClr val="accent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… !</a:t>
            </a:r>
            <a:br>
              <a:rPr lang="en-US" sz="2400" dirty="0">
                <a:solidFill>
                  <a:schemeClr val="accent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175468592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75B8AE-9550-4141-9710-C6CBACCB7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cap="none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any_state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sz="4000" dirty="0"/>
              <a:t>…?</a:t>
            </a:r>
            <a:endParaRPr lang="en-US" sz="4000" cap="none" dirty="0"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2F052E-2D6A-44F1-A233-3785BB5FDF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But its constructor needs more information than just “nothing”!</a:t>
            </a:r>
          </a:p>
        </p:txBody>
      </p:sp>
    </p:spTree>
    <p:extLst>
      <p:ext uri="{BB962C8B-B14F-4D97-AF65-F5344CB8AC3E}">
        <p14:creationId xmlns:p14="http://schemas.microsoft.com/office/powerpoint/2010/main" val="36888747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B3A92A-BD51-4226-BC29-74716210F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Conundrum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EDAD0C-C758-4F61-A7F4-78975A7E6E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S" sz="2400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a</a:t>
            </a:r>
            <a:r>
              <a:rPr lang="en-US" sz="2400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n</a:t>
            </a:r>
            <a:r>
              <a:rPr lang="en-AS" sz="2400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y_</a:t>
            </a:r>
            <a:r>
              <a:rPr lang="en-US" sz="2400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</a:t>
            </a:r>
            <a:r>
              <a:rPr lang="en-AS" sz="2400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t</a:t>
            </a:r>
            <a:r>
              <a:rPr lang="en-US" sz="2400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a</a:t>
            </a:r>
            <a:r>
              <a:rPr lang="en-AS" sz="2400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t</a:t>
            </a:r>
            <a:r>
              <a:rPr lang="en-US" sz="2400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</a:t>
            </a:r>
            <a:r>
              <a:rPr lang="en-AS" sz="2400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dirty="0"/>
              <a:t>n</a:t>
            </a:r>
            <a:r>
              <a:rPr lang="en-AS" dirty="0"/>
              <a:t>e</a:t>
            </a:r>
            <a:r>
              <a:rPr lang="en-US" dirty="0"/>
              <a:t>e</a:t>
            </a:r>
            <a:r>
              <a:rPr lang="en-AS" dirty="0"/>
              <a:t>d</a:t>
            </a:r>
            <a:r>
              <a:rPr lang="en-US" dirty="0"/>
              <a:t>s</a:t>
            </a:r>
            <a:r>
              <a:rPr lang="en-AS" dirty="0"/>
              <a:t> </a:t>
            </a:r>
            <a:r>
              <a:rPr lang="en-US" dirty="0" err="1"/>
              <a:t>i</a:t>
            </a:r>
            <a:r>
              <a:rPr lang="en-AS" dirty="0"/>
              <a:t>n</a:t>
            </a:r>
            <a:r>
              <a:rPr lang="en-US" dirty="0"/>
              <a:t>f</a:t>
            </a:r>
            <a:r>
              <a:rPr lang="en-AS" dirty="0"/>
              <a:t>o</a:t>
            </a:r>
            <a:r>
              <a:rPr lang="en-US" dirty="0"/>
              <a:t>r</a:t>
            </a:r>
            <a:r>
              <a:rPr lang="en-AS" dirty="0"/>
              <a:t>m</a:t>
            </a:r>
            <a:r>
              <a:rPr lang="en-US" dirty="0"/>
              <a:t>a</a:t>
            </a:r>
            <a:r>
              <a:rPr lang="en-AS" dirty="0"/>
              <a:t>t</a:t>
            </a:r>
            <a:r>
              <a:rPr lang="en-US" dirty="0" err="1"/>
              <a:t>i</a:t>
            </a:r>
            <a:r>
              <a:rPr lang="en-AS" dirty="0"/>
              <a:t>o</a:t>
            </a:r>
            <a:r>
              <a:rPr lang="en-US" dirty="0"/>
              <a:t>n</a:t>
            </a:r>
            <a:r>
              <a:rPr lang="en-AS" dirty="0"/>
              <a:t> </a:t>
            </a:r>
            <a:r>
              <a:rPr lang="en-US" dirty="0"/>
              <a:t>f</a:t>
            </a:r>
            <a:r>
              <a:rPr lang="en-AS" dirty="0"/>
              <a:t>r</a:t>
            </a:r>
            <a:r>
              <a:rPr lang="en-US" dirty="0"/>
              <a:t>o</a:t>
            </a:r>
            <a:r>
              <a:rPr lang="en-AS" dirty="0"/>
              <a:t>m type-</a:t>
            </a:r>
            <a:r>
              <a:rPr lang="en-US" dirty="0"/>
              <a:t>e</a:t>
            </a:r>
            <a:r>
              <a:rPr lang="en-AS" dirty="0"/>
              <a:t>r</a:t>
            </a:r>
            <a:r>
              <a:rPr lang="en-US" dirty="0"/>
              <a:t>a</a:t>
            </a:r>
            <a:r>
              <a:rPr lang="en-AS" dirty="0"/>
              <a:t>s</a:t>
            </a:r>
            <a:r>
              <a:rPr lang="en-US" dirty="0"/>
              <a:t>e</a:t>
            </a:r>
            <a:r>
              <a:rPr lang="en-AS" dirty="0"/>
              <a:t>d </a:t>
            </a:r>
            <a:r>
              <a:rPr lang="en-US" sz="2400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a</a:t>
            </a:r>
            <a:r>
              <a:rPr lang="en-AS" sz="2400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n</a:t>
            </a:r>
            <a:r>
              <a:rPr lang="en-US" sz="2400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y</a:t>
            </a:r>
            <a:r>
              <a:rPr lang="en-AS" sz="2400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_</a:t>
            </a:r>
            <a:r>
              <a:rPr lang="en-US" sz="2400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</a:t>
            </a:r>
            <a:r>
              <a:rPr lang="en-AS" sz="2400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n</a:t>
            </a:r>
            <a:r>
              <a:rPr lang="en-US" sz="2400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</a:t>
            </a:r>
            <a:r>
              <a:rPr lang="en-AS" sz="2400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o</a:t>
            </a:r>
            <a:r>
              <a:rPr lang="en-US" sz="2400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d</a:t>
            </a:r>
            <a:r>
              <a:rPr lang="en-AS" sz="24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i</a:t>
            </a:r>
            <a:r>
              <a:rPr lang="en-US" sz="2400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n</a:t>
            </a:r>
            <a:r>
              <a:rPr lang="en-AS" sz="2400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g</a:t>
            </a:r>
            <a:endParaRPr lang="en-US" sz="2400" dirty="0">
              <a:solidFill>
                <a:schemeClr val="accent3">
                  <a:lumMod val="75000"/>
                </a:schemeClr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pPr lvl="1"/>
            <a:r>
              <a:rPr lang="en-US" dirty="0"/>
              <a:t>But also keep default constructor without providing extra information?</a:t>
            </a:r>
          </a:p>
          <a:p>
            <a:pPr lvl="1"/>
            <a:r>
              <a:rPr lang="en-US" dirty="0"/>
              <a:t>Also copy too? Like 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std::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function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&lt;…&gt;</a:t>
            </a:r>
            <a:r>
              <a:rPr lang="en-US" dirty="0"/>
              <a:t> …?</a:t>
            </a:r>
          </a:p>
        </p:txBody>
      </p:sp>
    </p:spTree>
    <p:extLst>
      <p:ext uri="{BB962C8B-B14F-4D97-AF65-F5344CB8AC3E}">
        <p14:creationId xmlns:p14="http://schemas.microsoft.com/office/powerpoint/2010/main" val="333398181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A1B7B8-57A2-47A5-9F4C-8BA261127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FE7D6B-3235-40D6-A78B-5E732C57ED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1. Fuse Encoding Object and State together?</a:t>
            </a:r>
          </a:p>
          <a:p>
            <a:pPr lvl="1"/>
            <a:r>
              <a:rPr lang="en-US" dirty="0"/>
              <a:t>Bad: default constructor for any_encoding </a:t>
            </a:r>
            <a:r>
              <a:rPr lang="en-US" dirty="0">
                <a:sym typeface="Wingdings" panose="05000000000000000000" pitchFamily="2" charset="2"/>
              </a:rPr>
              <a:t> w</a:t>
            </a:r>
            <a:r>
              <a:rPr lang="en-US" dirty="0"/>
              <a:t>ipe out stored information</a:t>
            </a:r>
          </a:p>
          <a:p>
            <a:pPr lvl="1"/>
            <a:r>
              <a:rPr lang="en-US" dirty="0"/>
              <a:t>Bad: force </a:t>
            </a:r>
            <a:r>
              <a:rPr lang="en-US" sz="2000" dirty="0" err="1">
                <a:solidFill>
                  <a:srgbClr val="D09E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nullptr</a:t>
            </a:r>
            <a:r>
              <a:rPr lang="en-US" dirty="0"/>
              <a:t>-like semantics (like </a:t>
            </a: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std::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function</a:t>
            </a:r>
            <a:r>
              <a:rPr lang="en-US" dirty="0"/>
              <a:t>) 😰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35993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FA02585-E128-4ACE-AD34-C65B22C31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C++ Unicode Support Includes: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C120AFD-EDEA-4E9B-903F-25C4B944C9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i="1" dirty="0"/>
              <a:t>[ This Space Intentionally Left Blank ]</a:t>
            </a:r>
          </a:p>
        </p:txBody>
      </p:sp>
    </p:spTree>
    <p:extLst>
      <p:ext uri="{BB962C8B-B14F-4D97-AF65-F5344CB8AC3E}">
        <p14:creationId xmlns:p14="http://schemas.microsoft.com/office/powerpoint/2010/main" val="183142359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A1B7B8-57A2-47A5-9F4C-8BA261127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FE7D6B-3235-40D6-A78B-5E732C57ED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2. Use alternative paths specifically for any_encoding ?</a:t>
            </a:r>
          </a:p>
          <a:p>
            <a:pPr lvl="1"/>
            <a:r>
              <a:rPr lang="en-US" dirty="0"/>
              <a:t>Bad: no longer generic, patchy like std::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reference_wrapper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/>
              <a:t>and </a:t>
            </a:r>
            <a:r>
              <a:rPr lang="en-US" dirty="0" err="1"/>
              <a:t>stdlib</a:t>
            </a:r>
            <a:endParaRPr lang="en-US" dirty="0"/>
          </a:p>
          <a:p>
            <a:pPr lvl="1"/>
            <a:r>
              <a:rPr lang="en-US" dirty="0"/>
              <a:t>Bad: “secret backdoor” for “implementers only”</a:t>
            </a:r>
          </a:p>
        </p:txBody>
      </p:sp>
    </p:spTree>
    <p:extLst>
      <p:ext uri="{BB962C8B-B14F-4D97-AF65-F5344CB8AC3E}">
        <p14:creationId xmlns:p14="http://schemas.microsoft.com/office/powerpoint/2010/main" val="324097745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FE882-508D-4C3A-8B9C-9533C2FCC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E6E122-613E-455B-81E2-7A1FFBE767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3. Store state on the encoding object?</a:t>
            </a:r>
          </a:p>
          <a:p>
            <a:pPr lvl="1"/>
            <a:r>
              <a:rPr lang="en-US" dirty="0"/>
              <a:t>Find a way to get data at runtime?</a:t>
            </a:r>
          </a:p>
          <a:p>
            <a:pPr lvl="1"/>
            <a:r>
              <a:rPr lang="en-US" dirty="0"/>
              <a:t>Detect this self-storage at compile-time?</a:t>
            </a:r>
          </a:p>
          <a:p>
            <a:pPr lvl="1"/>
            <a:r>
              <a:rPr lang="en-US" dirty="0"/>
              <a:t>Self-referential encoding objects?</a:t>
            </a:r>
          </a:p>
        </p:txBody>
      </p:sp>
    </p:spTree>
    <p:extLst>
      <p:ext uri="{BB962C8B-B14F-4D97-AF65-F5344CB8AC3E}">
        <p14:creationId xmlns:p14="http://schemas.microsoft.com/office/powerpoint/2010/main" val="173525618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C6E52C-4A1C-42E8-A919-CE0CBEFE22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Self-Referential…</a:t>
            </a:r>
          </a:p>
        </p:txBody>
      </p:sp>
      <p:pic>
        <p:nvPicPr>
          <p:cNvPr id="5" name="Content Placeholder 4" descr="A close up of a logo&#10;&#10;Description automatically generated">
            <a:extLst>
              <a:ext uri="{FF2B5EF4-FFF2-40B4-BE49-F238E27FC236}">
                <a16:creationId xmlns:a16="http://schemas.microsoft.com/office/drawing/2014/main" id="{62B9ECE1-DC0E-42D3-8FB5-C9126A2903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1838" y="3074294"/>
            <a:ext cx="2168324" cy="2168324"/>
          </a:xfrm>
        </p:spPr>
      </p:pic>
    </p:spTree>
    <p:extLst>
      <p:ext uri="{BB962C8B-B14F-4D97-AF65-F5344CB8AC3E}">
        <p14:creationId xmlns:p14="http://schemas.microsoft.com/office/powerpoint/2010/main" val="73955762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75BA2-AA8E-463B-9E72-A75DFBF41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Self-Referential!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72FC012-8B63-416B-B1A0-8FDB971AA0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025" y="2341563"/>
            <a:ext cx="11029950" cy="36337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struct </a:t>
            </a:r>
            <a:r>
              <a:rPr lang="en-US" sz="2400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any_encoding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 {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	using </a:t>
            </a:r>
            <a:r>
              <a:rPr lang="en-US" sz="2400" dirty="0" err="1">
                <a:solidFill>
                  <a:schemeClr val="accent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code_unit</a:t>
            </a:r>
            <a:r>
              <a:rPr lang="en-US" sz="2400" dirty="0">
                <a:solidFill>
                  <a:schemeClr val="accent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 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          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= </a:t>
            </a:r>
            <a:r>
              <a:rPr lang="en-US" sz="2400" dirty="0">
                <a:solidFill>
                  <a:schemeClr val="tx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std::</a:t>
            </a:r>
            <a:r>
              <a:rPr lang="en-US" sz="2400" dirty="0">
                <a:solidFill>
                  <a:srgbClr val="D09E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byte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	using </a:t>
            </a:r>
            <a:r>
              <a:rPr lang="en-US" sz="2400" dirty="0" err="1">
                <a:solidFill>
                  <a:schemeClr val="accent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code_point</a:t>
            </a:r>
            <a:r>
              <a:rPr lang="en-US" sz="2400" dirty="0">
                <a:solidFill>
                  <a:schemeClr val="accent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          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= </a:t>
            </a:r>
            <a:r>
              <a:rPr lang="en-US" sz="2400" dirty="0">
                <a:solidFill>
                  <a:srgbClr val="D09E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char32_t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	using </a:t>
            </a:r>
            <a:r>
              <a:rPr lang="en-US" sz="2400" dirty="0">
                <a:solidFill>
                  <a:schemeClr val="accent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state   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            = </a:t>
            </a:r>
            <a:r>
              <a:rPr lang="en-US" sz="2400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any_encoding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br>
              <a:rPr lang="en-US" sz="2400" dirty="0">
                <a:solidFill>
                  <a:schemeClr val="accent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en-US" sz="2400" dirty="0">
                <a:solidFill>
                  <a:schemeClr val="accent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solidFill>
                  <a:schemeClr val="accent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	/* … */</a:t>
            </a:r>
            <a:br>
              <a:rPr lang="en-US" sz="2400" dirty="0">
                <a:solidFill>
                  <a:schemeClr val="accent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360957563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75BA2-AA8E-463B-9E72-A75DFBF41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Self-Referential.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5311A62-CA7B-4DA3-8989-300C093F2F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025" y="2341563"/>
            <a:ext cx="11029950" cy="3633787"/>
          </a:xfrm>
        </p:spPr>
        <p:txBody>
          <a:bodyPr/>
          <a:lstStyle/>
          <a:p>
            <a:r>
              <a:rPr lang="en-US" dirty="0"/>
              <a:t>Easy to check for!</a:t>
            </a:r>
          </a:p>
          <a:p>
            <a:pPr lvl="1"/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if constexpr (std::</a:t>
            </a:r>
            <a:r>
              <a:rPr lang="en-US" sz="20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is_same_v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&lt;</a:t>
            </a:r>
            <a:r>
              <a:rPr lang="en-US" sz="2000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Encoding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, </a:t>
            </a:r>
            <a:r>
              <a:rPr lang="en-US" sz="20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encoding_state_t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&lt;</a:t>
            </a:r>
            <a:r>
              <a:rPr lang="en-US" sz="2000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Encoding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&gt;&gt;) { </a:t>
            </a:r>
            <a:b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	… </a:t>
            </a:r>
            <a:b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}</a:t>
            </a:r>
          </a:p>
          <a:p>
            <a:pPr lvl="1"/>
            <a:endParaRPr lang="en-US" dirty="0"/>
          </a:p>
          <a:p>
            <a:r>
              <a:rPr lang="en-US" dirty="0"/>
              <a:t>No special, secret provision: users can make their own</a:t>
            </a:r>
          </a:p>
        </p:txBody>
      </p:sp>
    </p:spTree>
    <p:extLst>
      <p:ext uri="{BB962C8B-B14F-4D97-AF65-F5344CB8AC3E}">
        <p14:creationId xmlns:p14="http://schemas.microsoft.com/office/powerpoint/2010/main" val="241614649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75BA2-AA8E-463B-9E72-A75DFBF41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Self-Referential</a:t>
            </a:r>
            <a:r>
              <a:rPr lang="en-AS" dirty="0"/>
              <a:t>?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5311A62-CA7B-4DA3-8989-300C093F2F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025" y="2341563"/>
            <a:ext cx="11029950" cy="3633787"/>
          </a:xfrm>
        </p:spPr>
        <p:txBody>
          <a:bodyPr/>
          <a:lstStyle/>
          <a:p>
            <a:r>
              <a:rPr lang="en-AS" dirty="0"/>
              <a:t>H</a:t>
            </a:r>
            <a:r>
              <a:rPr lang="en-US" dirty="0"/>
              <a:t>o</a:t>
            </a:r>
            <a:r>
              <a:rPr lang="en-AS" dirty="0"/>
              <a:t>w </a:t>
            </a:r>
            <a:r>
              <a:rPr lang="en-US" dirty="0"/>
              <a:t>d</a:t>
            </a:r>
            <a:r>
              <a:rPr lang="en-AS" dirty="0"/>
              <a:t>o</a:t>
            </a:r>
            <a:r>
              <a:rPr lang="en-US" dirty="0"/>
              <a:t>e</a:t>
            </a:r>
            <a:r>
              <a:rPr lang="en-AS" dirty="0"/>
              <a:t>s someone ask to clear the state?</a:t>
            </a:r>
          </a:p>
          <a:p>
            <a:pPr lvl="1"/>
            <a:r>
              <a:rPr lang="en-AS" dirty="0"/>
              <a:t>Likely requires a utility free function, </a:t>
            </a:r>
            <a:r>
              <a:rPr lang="en-AS" sz="2000" dirty="0" err="1">
                <a:solidFill>
                  <a:srgbClr val="7030A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reset_state</a:t>
            </a:r>
            <a:br>
              <a:rPr lang="en-AS" dirty="0"/>
            </a:br>
            <a:endParaRPr lang="en-US" dirty="0"/>
          </a:p>
          <a:p>
            <a:r>
              <a:rPr lang="en-US" dirty="0"/>
              <a:t>G</a:t>
            </a:r>
            <a:r>
              <a:rPr lang="en-AS" dirty="0"/>
              <a:t>o</a:t>
            </a:r>
            <a:r>
              <a:rPr lang="en-US" dirty="0"/>
              <a:t>o</a:t>
            </a:r>
            <a:r>
              <a:rPr lang="en-AS" dirty="0"/>
              <a:t>d: n</a:t>
            </a:r>
            <a:r>
              <a:rPr lang="en-US" dirty="0"/>
              <a:t>o special, secret provision</a:t>
            </a:r>
            <a:r>
              <a:rPr lang="en-AS" dirty="0"/>
              <a:t>!</a:t>
            </a:r>
          </a:p>
          <a:p>
            <a:pPr lvl="1"/>
            <a:r>
              <a:rPr lang="en-US" dirty="0"/>
              <a:t>B</a:t>
            </a:r>
            <a:r>
              <a:rPr lang="en-AS" dirty="0"/>
              <a:t>a</a:t>
            </a:r>
            <a:r>
              <a:rPr lang="en-US" dirty="0"/>
              <a:t>d</a:t>
            </a:r>
            <a:r>
              <a:rPr lang="en-AS" dirty="0"/>
              <a:t>: complexity still being introduced.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52071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6EA8A74-D8C9-4F97-859B-2DC73696DD3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Error Handlers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8D4E835F-B031-41D6-8DA3-2BA52D4ACE8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Maximally Flexible for Disparate Workloads</a:t>
            </a:r>
          </a:p>
        </p:txBody>
      </p:sp>
      <p:pic>
        <p:nvPicPr>
          <p:cNvPr id="9" name="Picture 8" descr="A picture containing clothing, fabric&#10;&#10;Description automatically generated">
            <a:extLst>
              <a:ext uri="{FF2B5EF4-FFF2-40B4-BE49-F238E27FC236}">
                <a16:creationId xmlns:a16="http://schemas.microsoft.com/office/drawing/2014/main" id="{B485F758-E24D-4B9A-8517-78974E01BEA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8669" y="-343235"/>
            <a:ext cx="12439408" cy="8292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59967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97753-D770-4549-832D-B1C9022B9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Remember These?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519697-AE8F-49AF-B417-5DC60740DF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>
                <a:latin typeface="Fira Code" panose="020B0509050000020004" pitchFamily="49" charset="0"/>
                <a:ea typeface="Fira Code" panose="020B0509050000020004" pitchFamily="49" charset="0"/>
              </a:rPr>
              <a:t>using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decode_error_handler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800" dirty="0">
                <a:latin typeface="Fira Code" panose="020B0509050000020004" pitchFamily="49" charset="0"/>
                <a:ea typeface="Fira Code" panose="020B0509050000020004" pitchFamily="49" charset="0"/>
              </a:rPr>
              <a:t>= std::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function_ref</a:t>
            </a:r>
            <a:r>
              <a:rPr lang="en-US" sz="2800" dirty="0">
                <a:latin typeface="Fira Code" panose="020B0509050000020004" pitchFamily="49" charset="0"/>
                <a:ea typeface="Fira Code" panose="020B0509050000020004" pitchFamily="49" charset="0"/>
              </a:rPr>
              <a:t>&lt;</a:t>
            </a:r>
            <a:br>
              <a:rPr lang="en-US" sz="2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800" dirty="0">
                <a:latin typeface="Fira Code" panose="020B0509050000020004" pitchFamily="49" charset="0"/>
                <a:ea typeface="Fira Code" panose="020B0509050000020004" pitchFamily="49" charset="0"/>
              </a:rPr>
              <a:t>	</a:t>
            </a:r>
            <a:r>
              <a:rPr lang="en-US" sz="28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decode_result</a:t>
            </a:r>
            <a:r>
              <a:rPr lang="en-US" sz="2800" dirty="0">
                <a:latin typeface="Fira Code" panose="020B0509050000020004" pitchFamily="49" charset="0"/>
                <a:ea typeface="Fira Code" panose="020B0509050000020004" pitchFamily="49" charset="0"/>
              </a:rPr>
              <a:t>(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utf8</a:t>
            </a:r>
            <a:r>
              <a:rPr lang="en-US" sz="2800" dirty="0">
                <a:latin typeface="Fira Code" panose="020B0509050000020004" pitchFamily="49" charset="0"/>
                <a:ea typeface="Fira Code" panose="020B0509050000020004" pitchFamily="49" charset="0"/>
              </a:rPr>
              <a:t>&amp;, </a:t>
            </a:r>
            <a:r>
              <a:rPr lang="en-US" sz="28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decode_result</a:t>
            </a:r>
            <a:r>
              <a:rPr lang="en-US" sz="2800" dirty="0">
                <a:solidFill>
                  <a:schemeClr val="tx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,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u8_span</a:t>
            </a:r>
            <a:r>
              <a:rPr lang="en-US" sz="2800" dirty="0">
                <a:latin typeface="Fira Code" panose="020B0509050000020004" pitchFamily="49" charset="0"/>
                <a:ea typeface="Fira Code" panose="020B0509050000020004" pitchFamily="49" charset="0"/>
              </a:rPr>
              <a:t>)</a:t>
            </a:r>
            <a:br>
              <a:rPr lang="en-US" sz="2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800" dirty="0">
                <a:latin typeface="Fira Code" panose="020B0509050000020004" pitchFamily="49" charset="0"/>
                <a:ea typeface="Fira Code" panose="020B0509050000020004" pitchFamily="49" charset="0"/>
              </a:rPr>
              <a:t>&gt;;</a:t>
            </a:r>
            <a:br>
              <a:rPr lang="en-US" sz="2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en-US" sz="2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800" dirty="0">
                <a:latin typeface="Fira Code" panose="020B0509050000020004" pitchFamily="49" charset="0"/>
                <a:ea typeface="Fira Code" panose="020B0509050000020004" pitchFamily="49" charset="0"/>
              </a:rPr>
              <a:t>using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encode_error_handler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800" dirty="0">
                <a:latin typeface="Fira Code" panose="020B0509050000020004" pitchFamily="49" charset="0"/>
                <a:ea typeface="Fira Code" panose="020B0509050000020004" pitchFamily="49" charset="0"/>
              </a:rPr>
              <a:t>= std::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function_ref</a:t>
            </a:r>
            <a:r>
              <a:rPr lang="en-US" sz="2800" dirty="0">
                <a:latin typeface="Fira Code" panose="020B0509050000020004" pitchFamily="49" charset="0"/>
                <a:ea typeface="Fira Code" panose="020B0509050000020004" pitchFamily="49" charset="0"/>
              </a:rPr>
              <a:t>&lt;</a:t>
            </a:r>
            <a:br>
              <a:rPr lang="en-US" sz="2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800" dirty="0">
                <a:latin typeface="Fira Code" panose="020B0509050000020004" pitchFamily="49" charset="0"/>
                <a:ea typeface="Fira Code" panose="020B0509050000020004" pitchFamily="49" charset="0"/>
              </a:rPr>
              <a:t>	</a:t>
            </a:r>
            <a:r>
              <a:rPr lang="en-US" sz="28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encode_result</a:t>
            </a:r>
            <a:r>
              <a:rPr lang="en-US" sz="2800" dirty="0">
                <a:latin typeface="Fira Code" panose="020B0509050000020004" pitchFamily="49" charset="0"/>
                <a:ea typeface="Fira Code" panose="020B0509050000020004" pitchFamily="49" charset="0"/>
              </a:rPr>
              <a:t>(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utf8</a:t>
            </a:r>
            <a:r>
              <a:rPr lang="en-US" sz="2800" dirty="0">
                <a:latin typeface="Fira Code" panose="020B0509050000020004" pitchFamily="49" charset="0"/>
                <a:ea typeface="Fira Code" panose="020B0509050000020004" pitchFamily="49" charset="0"/>
              </a:rPr>
              <a:t>&amp;, </a:t>
            </a:r>
            <a:r>
              <a:rPr lang="en-US" sz="28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encode_result</a:t>
            </a:r>
            <a:r>
              <a:rPr lang="en-US" sz="2800" dirty="0">
                <a:solidFill>
                  <a:schemeClr val="tx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,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u32_span</a:t>
            </a:r>
            <a:r>
              <a:rPr lang="en-US" sz="2800" dirty="0">
                <a:latin typeface="Fira Code" panose="020B0509050000020004" pitchFamily="49" charset="0"/>
                <a:ea typeface="Fira Code" panose="020B0509050000020004" pitchFamily="49" charset="0"/>
              </a:rPr>
              <a:t>)</a:t>
            </a:r>
            <a:br>
              <a:rPr lang="en-US" sz="2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800" dirty="0">
                <a:latin typeface="Fira Code" panose="020B0509050000020004" pitchFamily="49" charset="0"/>
                <a:ea typeface="Fira Code" panose="020B0509050000020004" pitchFamily="49" charset="0"/>
              </a:rPr>
              <a:t>&gt;;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91356183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227945-3DA8-4F3E-B927-4389E85C6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Anatomy of an Error Handler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05806B-EB83-4E11-B322-B9AA2117A8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decode_result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800" dirty="0" err="1">
                <a:solidFill>
                  <a:srgbClr val="7030A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my_error_handler</a:t>
            </a:r>
            <a:r>
              <a:rPr lang="en-US" sz="2800" dirty="0">
                <a:latin typeface="Fira Code" panose="020B0509050000020004" pitchFamily="49" charset="0"/>
                <a:ea typeface="Fira Code" panose="020B0509050000020004" pitchFamily="49" charset="0"/>
              </a:rPr>
              <a:t>(</a:t>
            </a:r>
            <a:br>
              <a:rPr lang="en-US" sz="2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800" dirty="0">
                <a:latin typeface="Fira Code" panose="020B0509050000020004" pitchFamily="49" charset="0"/>
                <a:ea typeface="Fira Code" panose="020B0509050000020004" pitchFamily="49" charset="0"/>
              </a:rPr>
              <a:t>	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utf8</a:t>
            </a:r>
            <a:r>
              <a:rPr lang="en-US" sz="2800" dirty="0">
                <a:latin typeface="Fira Code" panose="020B0509050000020004" pitchFamily="49" charset="0"/>
                <a:ea typeface="Fira Code" panose="020B0509050000020004" pitchFamily="49" charset="0"/>
              </a:rPr>
              <a:t>&amp; </a:t>
            </a:r>
            <a:r>
              <a:rPr lang="en-US" sz="2800" dirty="0" err="1">
                <a:latin typeface="Fira Code" panose="020B0509050000020004" pitchFamily="49" charset="0"/>
                <a:ea typeface="Fira Code" panose="020B0509050000020004" pitchFamily="49" charset="0"/>
              </a:rPr>
              <a:t>the_encoding_being_used</a:t>
            </a:r>
            <a:r>
              <a:rPr lang="en-US" sz="2800" dirty="0">
                <a:latin typeface="Fira Code" panose="020B0509050000020004" pitchFamily="49" charset="0"/>
                <a:ea typeface="Fira Code" panose="020B0509050000020004" pitchFamily="49" charset="0"/>
              </a:rPr>
              <a:t>,</a:t>
            </a:r>
            <a:br>
              <a:rPr lang="en-US" sz="2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800" dirty="0">
                <a:latin typeface="Fira Code" panose="020B0509050000020004" pitchFamily="49" charset="0"/>
                <a:ea typeface="Fira Code" panose="020B0509050000020004" pitchFamily="49" charset="0"/>
              </a:rPr>
              <a:t>	</a:t>
            </a:r>
            <a:r>
              <a:rPr lang="en-US" sz="28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decode_result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current_state_of_reading</a:t>
            </a:r>
            <a:r>
              <a:rPr lang="en-US" sz="2800" dirty="0">
                <a:solidFill>
                  <a:schemeClr val="tx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,</a:t>
            </a:r>
            <a:br>
              <a:rPr lang="en-US" sz="2800" dirty="0">
                <a:solidFill>
                  <a:schemeClr val="tx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800" dirty="0">
                <a:solidFill>
                  <a:schemeClr val="tx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	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u8_span </a:t>
            </a:r>
            <a:r>
              <a:rPr lang="en-US" sz="2800" dirty="0" err="1">
                <a:solidFill>
                  <a:schemeClr val="tx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consumed_so_far</a:t>
            </a:r>
            <a:br>
              <a:rPr lang="en-US" sz="2800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800" dirty="0">
                <a:latin typeface="Fira Code" panose="020B0509050000020004" pitchFamily="49" charset="0"/>
                <a:ea typeface="Fira Code" panose="020B0509050000020004" pitchFamily="49" charset="0"/>
              </a:rPr>
              <a:t>);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92321679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6AB944-451A-4CDD-8C92-F171D9B3D1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Preserving Algorithmic 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9DA26-C08A-4B9A-BDE8-3164938D9C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Hands you the current encoding: useful for e.g.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any_encoding</a:t>
            </a:r>
          </a:p>
          <a:p>
            <a:r>
              <a:rPr lang="en-US" dirty="0"/>
              <a:t>Hands you the intended result type: manipulate input/output in response to errors</a:t>
            </a:r>
          </a:p>
          <a:p>
            <a:r>
              <a:rPr lang="en-US" dirty="0"/>
              <a:t>No need to write caching iterators: last parameter contains all read values</a:t>
            </a:r>
          </a:p>
        </p:txBody>
      </p:sp>
    </p:spTree>
    <p:extLst>
      <p:ext uri="{BB962C8B-B14F-4D97-AF65-F5344CB8AC3E}">
        <p14:creationId xmlns:p14="http://schemas.microsoft.com/office/powerpoint/2010/main" val="38147184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384E39-C771-4E1F-B0F9-1A517783D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cap="none" dirty="0">
                <a:latin typeface="Fira Code" panose="020B0509050000020004" pitchFamily="49" charset="0"/>
                <a:ea typeface="Fira Code" panose="020B0509050000020004" pitchFamily="49" charset="0"/>
              </a:rPr>
              <a:t>char</a:t>
            </a:r>
            <a:r>
              <a:rPr lang="en-US" dirty="0"/>
              <a:t> is not your friend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CA49AE-194C-468C-B549-B1E0B8C51B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latin typeface="Fira Code" panose="020B0509050000020004" pitchFamily="49" charset="0"/>
                <a:ea typeface="Fira Code" panose="020B0509050000020004" pitchFamily="49" charset="0"/>
              </a:rPr>
              <a:t>std::string totally_utf8(u8“</a:t>
            </a:r>
            <a:r>
              <a:rPr lang="ja-JP" altLang="en-US" sz="2800" dirty="0">
                <a:latin typeface="Fira Code" panose="020B0509050000020004" pitchFamily="49" charset="0"/>
              </a:rPr>
              <a:t>柴</a:t>
            </a:r>
            <a:r>
              <a:rPr lang="en-US" sz="2800" dirty="0">
                <a:latin typeface="Fira Code" panose="020B0509050000020004" pitchFamily="49" charset="0"/>
                <a:ea typeface="Fira Code" panose="020B0509050000020004" pitchFamily="49" charset="0"/>
              </a:rPr>
              <a:t>”);</a:t>
            </a:r>
            <a:br>
              <a:rPr lang="en-US" sz="2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800" dirty="0">
                <a:latin typeface="Fira Code" panose="020B0509050000020004" pitchFamily="49" charset="0"/>
                <a:ea typeface="Fira Code" panose="020B0509050000020004" pitchFamily="49" charset="0"/>
              </a:rPr>
              <a:t>std::string also_totally_utf8(“</a:t>
            </a:r>
            <a:r>
              <a:rPr lang="ja-JP" altLang="en-US" sz="2800" dirty="0">
                <a:latin typeface="Fira Code" panose="020B0509050000020004" pitchFamily="49" charset="0"/>
              </a:rPr>
              <a:t>柴</a:t>
            </a:r>
            <a:r>
              <a:rPr lang="en-US" sz="2800" dirty="0">
                <a:latin typeface="Fira Code" panose="020B0509050000020004" pitchFamily="49" charset="0"/>
                <a:ea typeface="Fira Code" panose="020B0509050000020004" pitchFamily="49" charset="0"/>
              </a:rPr>
              <a:t>”);</a:t>
            </a:r>
            <a:br>
              <a:rPr lang="en-US" sz="2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800" dirty="0">
                <a:latin typeface="Fira Code" panose="020B0509050000020004" pitchFamily="49" charset="0"/>
                <a:ea typeface="Fira Code" panose="020B0509050000020004" pitchFamily="49" charset="0"/>
              </a:rPr>
              <a:t>assert(totally_utf8 == also_totally_utf8); // 😂</a:t>
            </a:r>
          </a:p>
        </p:txBody>
      </p:sp>
    </p:spTree>
    <p:extLst>
      <p:ext uri="{BB962C8B-B14F-4D97-AF65-F5344CB8AC3E}">
        <p14:creationId xmlns:p14="http://schemas.microsoft.com/office/powerpoint/2010/main" val="238560273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888A35-1F6A-4BD7-A4E9-DD20723F3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 By Value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977075A-5F13-4F3C-B3D5-66971F4520E3}"/>
              </a:ext>
            </a:extLst>
          </p:cNvPr>
          <p:cNvSpPr txBox="1">
            <a:spLocks/>
          </p:cNvSpPr>
          <p:nvPr/>
        </p:nvSpPr>
        <p:spPr>
          <a:xfrm>
            <a:off x="581192" y="2870555"/>
            <a:ext cx="5078828" cy="224676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060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struct </a:t>
            </a:r>
            <a:r>
              <a:rPr lang="en-US" sz="20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decode_result</a:t>
            </a:r>
            <a:r>
              <a:rPr lang="en-US" sz="2000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{</a:t>
            </a:r>
            <a:b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	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u8_span 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input;</a:t>
            </a:r>
            <a:b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	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u32_span 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output;</a:t>
            </a:r>
            <a:b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	</a:t>
            </a:r>
            <a:r>
              <a:rPr lang="en-US" sz="20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empty_struct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&amp; state;</a:t>
            </a:r>
            <a:b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	</a:t>
            </a:r>
            <a:r>
              <a:rPr lang="en-US" sz="2000" dirty="0" err="1">
                <a:solidFill>
                  <a:schemeClr val="accent4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encoding_errc</a:t>
            </a:r>
            <a:r>
              <a:rPr lang="en-US" sz="2000" dirty="0">
                <a:solidFill>
                  <a:schemeClr val="accent4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latin typeface="Fira Code" panose="020B0509050000020004" pitchFamily="49" charset="0"/>
                <a:ea typeface="Fira Code" panose="020B0509050000020004" pitchFamily="49" charset="0"/>
              </a:rPr>
              <a:t>error_code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b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	</a:t>
            </a:r>
            <a:r>
              <a:rPr lang="en-US" sz="2000" dirty="0">
                <a:solidFill>
                  <a:srgbClr val="D09E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bool </a:t>
            </a:r>
            <a:r>
              <a:rPr lang="en-US" sz="2000" dirty="0" err="1">
                <a:latin typeface="Fira Code" panose="020B0509050000020004" pitchFamily="49" charset="0"/>
                <a:ea typeface="Fira Code" panose="020B0509050000020004" pitchFamily="49" charset="0"/>
              </a:rPr>
              <a:t>handled_error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b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};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C557483-70DA-4121-9411-065A7F0EACC1}"/>
              </a:ext>
            </a:extLst>
          </p:cNvPr>
          <p:cNvSpPr/>
          <p:nvPr/>
        </p:nvSpPr>
        <p:spPr>
          <a:xfrm>
            <a:off x="6096000" y="2870555"/>
            <a:ext cx="6096000" cy="2246769"/>
          </a:xfrm>
          <a:prstGeom prst="rect">
            <a:avLst/>
          </a:prstGeom>
        </p:spPr>
        <p:txBody>
          <a:bodyPr anchor="ctr">
            <a:spAutoFit/>
          </a:bodyPr>
          <a:lstStyle/>
          <a:p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struct </a:t>
            </a:r>
            <a:r>
              <a:rPr lang="en-US" sz="20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encode_result</a:t>
            </a:r>
            <a:r>
              <a:rPr lang="en-US" sz="2000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{</a:t>
            </a:r>
            <a:b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	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u32_span 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input;</a:t>
            </a:r>
            <a:b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	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u8_span 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output;</a:t>
            </a:r>
            <a:b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	</a:t>
            </a:r>
            <a:r>
              <a:rPr lang="en-US" sz="20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empty_struct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&amp; state;</a:t>
            </a:r>
            <a:b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	</a:t>
            </a:r>
            <a:r>
              <a:rPr lang="en-US" sz="2000" dirty="0" err="1">
                <a:solidFill>
                  <a:schemeClr val="accent4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encoding_errc</a:t>
            </a:r>
            <a:r>
              <a:rPr lang="en-US" sz="2000" dirty="0">
                <a:solidFill>
                  <a:schemeClr val="accent4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latin typeface="Fira Code" panose="020B0509050000020004" pitchFamily="49" charset="0"/>
                <a:ea typeface="Fira Code" panose="020B0509050000020004" pitchFamily="49" charset="0"/>
              </a:rPr>
              <a:t>error_code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; </a:t>
            </a:r>
            <a:b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	</a:t>
            </a:r>
            <a:r>
              <a:rPr lang="en-US" sz="2000" dirty="0">
                <a:solidFill>
                  <a:srgbClr val="D09E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bool</a:t>
            </a:r>
            <a:r>
              <a:rPr lang="en-US" sz="2000" dirty="0">
                <a:solidFill>
                  <a:srgbClr val="FFC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latin typeface="Fira Code" panose="020B0509050000020004" pitchFamily="49" charset="0"/>
                <a:ea typeface="Fira Code" panose="020B0509050000020004" pitchFamily="49" charset="0"/>
              </a:rPr>
              <a:t>handled_error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b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154785457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12FBD-5729-4445-BB6C-C1CDB5A64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“Find First Normal Sequence”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42625F-CE22-4D89-8FC5-C126779937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decode_result</a:t>
            </a:r>
            <a:r>
              <a:rPr lang="en-US" sz="2000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solidFill>
                  <a:srgbClr val="7030A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my_error_handler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(</a:t>
            </a:r>
            <a:r>
              <a:rPr lang="en-US" sz="2000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utf8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&amp;, </a:t>
            </a:r>
            <a:r>
              <a:rPr lang="en-US" sz="20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decode_result</a:t>
            </a:r>
            <a:r>
              <a:rPr lang="en-US" sz="2000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>
                <a:solidFill>
                  <a:schemeClr val="tx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result, </a:t>
            </a:r>
            <a:r>
              <a:rPr lang="en-US" sz="2000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u8_span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) {</a:t>
            </a:r>
            <a:b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	</a:t>
            </a:r>
            <a:r>
              <a:rPr lang="en-US" sz="2000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u8_span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&amp; </a:t>
            </a:r>
            <a:r>
              <a:rPr lang="en-US" sz="2000" dirty="0" err="1">
                <a:latin typeface="Fira Code" panose="020B0509050000020004" pitchFamily="49" charset="0"/>
                <a:ea typeface="Fira Code" panose="020B0509050000020004" pitchFamily="49" charset="0"/>
              </a:rPr>
              <a:t>in_ref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 = </a:t>
            </a:r>
            <a:r>
              <a:rPr lang="en-US" sz="2000" dirty="0" err="1">
                <a:latin typeface="Fira Code" panose="020B0509050000020004" pitchFamily="49" charset="0"/>
                <a:ea typeface="Fira Code" panose="020B0509050000020004" pitchFamily="49" charset="0"/>
              </a:rPr>
              <a:t>result.input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b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	auto </a:t>
            </a:r>
            <a:r>
              <a:rPr lang="en-US" sz="2000" dirty="0" err="1">
                <a:latin typeface="Fira Code" panose="020B0509050000020004" pitchFamily="49" charset="0"/>
                <a:ea typeface="Fira Code" panose="020B0509050000020004" pitchFamily="49" charset="0"/>
              </a:rPr>
              <a:t>first_valid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b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		= std::ranges::</a:t>
            </a:r>
            <a:r>
              <a:rPr lang="en-US" sz="2000" dirty="0" err="1">
                <a:solidFill>
                  <a:srgbClr val="7030A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find_if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(</a:t>
            </a:r>
            <a:r>
              <a:rPr lang="en-US" sz="2000" dirty="0" err="1">
                <a:latin typeface="Fira Code" panose="020B0509050000020004" pitchFamily="49" charset="0"/>
                <a:ea typeface="Fira Code" panose="020B0509050000020004" pitchFamily="49" charset="0"/>
              </a:rPr>
              <a:t>in_ref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, &amp;</a:t>
            </a:r>
            <a:r>
              <a:rPr lang="en-US" sz="2000" dirty="0">
                <a:solidFill>
                  <a:srgbClr val="7030A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u8valid_start_byte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);</a:t>
            </a:r>
            <a:b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	</a:t>
            </a:r>
            <a:r>
              <a:rPr lang="en-US" sz="2000" dirty="0" err="1">
                <a:latin typeface="Fira Code" panose="020B0509050000020004" pitchFamily="49" charset="0"/>
                <a:ea typeface="Fira Code" panose="020B0509050000020004" pitchFamily="49" charset="0"/>
              </a:rPr>
              <a:t>in_ref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 = </a:t>
            </a:r>
            <a:r>
              <a:rPr lang="en-US" sz="2000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u8_span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(</a:t>
            </a:r>
            <a:r>
              <a:rPr lang="en-US" sz="2000" dirty="0" err="1">
                <a:latin typeface="Fira Code" panose="020B0509050000020004" pitchFamily="49" charset="0"/>
                <a:ea typeface="Fira Code" panose="020B0509050000020004" pitchFamily="49" charset="0"/>
              </a:rPr>
              <a:t>first_valid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, </a:t>
            </a:r>
            <a:r>
              <a:rPr lang="en-US" sz="2000" dirty="0" err="1">
                <a:latin typeface="Fira Code" panose="020B0509050000020004" pitchFamily="49" charset="0"/>
                <a:ea typeface="Fira Code" panose="020B0509050000020004" pitchFamily="49" charset="0"/>
              </a:rPr>
              <a:t>result.input.</a:t>
            </a:r>
            <a:r>
              <a:rPr lang="en-US" sz="2000" dirty="0" err="1">
                <a:solidFill>
                  <a:srgbClr val="7030A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end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());</a:t>
            </a:r>
            <a:b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	</a:t>
            </a:r>
            <a:r>
              <a:rPr lang="en-US" sz="2000" dirty="0">
                <a:solidFill>
                  <a:schemeClr val="accent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/* … insert replacement character … */</a:t>
            </a:r>
            <a:b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	</a:t>
            </a:r>
            <a:r>
              <a:rPr lang="en-US" sz="2000" dirty="0">
                <a:solidFill>
                  <a:srgbClr val="C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return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 result;</a:t>
            </a:r>
            <a:b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}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73057643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457C85-B329-43FE-BE3B-1B228FBEB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Most people Will Use: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9ADFAD-3BD5-4276-A520-300A997505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3298786"/>
            <a:ext cx="11029615" cy="206608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class </a:t>
            </a:r>
            <a:r>
              <a:rPr lang="en-US" sz="20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throw_handler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b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class </a:t>
            </a:r>
            <a:r>
              <a:rPr lang="en-US" sz="20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replacement_handler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b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class </a:t>
            </a:r>
            <a:r>
              <a:rPr lang="en-US" sz="20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ignore_incomplete_handler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b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using </a:t>
            </a:r>
            <a:r>
              <a:rPr lang="en-US" sz="2000" dirty="0" err="1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default_error_handler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 = </a:t>
            </a:r>
            <a:r>
              <a:rPr lang="en-US" sz="20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replacement_error_handler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66343724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011C36-CD03-4320-A436-BEF524CB8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Thoughts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4FFACE-C3E6-4159-A8D5-C578218243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Type erasure is hard with two separate pieces</a:t>
            </a:r>
          </a:p>
          <a:p>
            <a:pPr lvl="1"/>
            <a:r>
              <a:rPr lang="en-US" dirty="0"/>
              <a:t>Finding an elegant solution for any_encoding would improve the API</a:t>
            </a:r>
            <a:br>
              <a:rPr lang="en-US" dirty="0"/>
            </a:br>
            <a:endParaRPr lang="en-US" dirty="0"/>
          </a:p>
          <a:p>
            <a:r>
              <a:rPr lang="en-US" dirty="0"/>
              <a:t>Flexibility at lower levels is good</a:t>
            </a:r>
          </a:p>
          <a:p>
            <a:pPr lvl="1"/>
            <a:r>
              <a:rPr lang="en-US" dirty="0"/>
              <a:t>Higher level APIs take the sting out of the verbosity</a:t>
            </a:r>
          </a:p>
          <a:p>
            <a:pPr lvl="1"/>
            <a:r>
              <a:rPr lang="en-US" dirty="0"/>
              <a:t>Keep performance for different use cases</a:t>
            </a:r>
          </a:p>
        </p:txBody>
      </p:sp>
    </p:spTree>
    <p:extLst>
      <p:ext uri="{BB962C8B-B14F-4D97-AF65-F5344CB8AC3E}">
        <p14:creationId xmlns:p14="http://schemas.microsoft.com/office/powerpoint/2010/main" val="162758808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191F1-6D28-4153-B645-4B5670117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C9390B-A9D8-44FC-9D79-3FCF66D120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Aaron </a:t>
            </a:r>
            <a:r>
              <a:rPr lang="en-US" dirty="0" err="1"/>
              <a:t>Ballman</a:t>
            </a:r>
            <a:r>
              <a:rPr lang="en-US" dirty="0"/>
              <a:t>, for giving me the gentle nudge to join WG14 and fix the C Standard</a:t>
            </a:r>
          </a:p>
          <a:p>
            <a:r>
              <a:rPr lang="en-US" dirty="0" err="1"/>
              <a:t>sbi</a:t>
            </a:r>
            <a:r>
              <a:rPr lang="en-US" dirty="0"/>
              <a:t>, Robot, melak47, and Lounge&lt;C++&gt;</a:t>
            </a:r>
            <a:br>
              <a:rPr lang="en-US" dirty="0"/>
            </a:br>
            <a:r>
              <a:rPr lang="en-US" dirty="0"/>
              <a:t>for showing me a great time here</a:t>
            </a:r>
          </a:p>
          <a:p>
            <a:r>
              <a:rPr lang="en-US" dirty="0">
                <a:hlinkClick r:id="rId2"/>
              </a:rPr>
              <a:t>#include&lt;C++&gt;</a:t>
            </a:r>
            <a:r>
              <a:rPr lang="en-US" dirty="0"/>
              <a:t>, for being an amazing community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37CB3C-1CFF-4C11-AEF4-0B2A7E6477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4629" y="1112257"/>
            <a:ext cx="1536459" cy="10584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8DFC4D9-1137-4AE7-BBCF-26005A04AE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3419" y="5876374"/>
            <a:ext cx="3776836" cy="744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41052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B312D49-1CF6-468B-BEC2-33E94593E65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Support the Effort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189CCEE-E49B-4496-8F9C-59B8E03AE0B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Make Unicode in C++ a Reality for you, your Codebase and your Company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9D4EF5-3FE4-455B-94B0-66921520A008}"/>
              </a:ext>
            </a:extLst>
          </p:cNvPr>
          <p:cNvSpPr txBox="1"/>
          <p:nvPr/>
        </p:nvSpPr>
        <p:spPr>
          <a:xfrm>
            <a:off x="5404557" y="3273673"/>
            <a:ext cx="55301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3"/>
                </a:solidFill>
              </a:rPr>
              <a:t>         The Pasture - Text Proposal &amp; Goals</a:t>
            </a:r>
            <a:endParaRPr lang="en-US" sz="2400" dirty="0">
              <a:solidFill>
                <a:schemeClr val="accent3"/>
              </a:solidFill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US" sz="2400" dirty="0">
                <a:solidFill>
                  <a:schemeClr val="accent3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https://thephd.github.io/portfolio/text</a:t>
            </a:r>
            <a:endParaRPr lang="en-US" sz="2400" dirty="0">
              <a:solidFill>
                <a:schemeClr val="accent3"/>
              </a:solidFill>
            </a:endParaRPr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A05C0DD0-C0CE-46D0-A78C-CAC2B3CF19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281" y="3330810"/>
            <a:ext cx="3284556" cy="292201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E8BB6D0-097E-45E2-9D03-6612404345F3}"/>
              </a:ext>
            </a:extLst>
          </p:cNvPr>
          <p:cNvSpPr txBox="1"/>
          <p:nvPr/>
        </p:nvSpPr>
        <p:spPr>
          <a:xfrm>
            <a:off x="6245616" y="4439681"/>
            <a:ext cx="35528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         Support</a:t>
            </a:r>
            <a:endParaRPr lang="en-US" dirty="0">
              <a:solidFill>
                <a:schemeClr val="accent3"/>
              </a:solidFill>
              <a:hlinkClick r:id="" action="ppaction://noaction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US" dirty="0">
                <a:solidFill>
                  <a:schemeClr val="accent3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https://thephd.github.io/support/</a:t>
            </a:r>
            <a:endParaRPr lang="en-US" dirty="0">
              <a:solidFill>
                <a:schemeClr val="accent3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67D69AE-DE55-4EFB-82A8-B460F0FE2E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7518" y="5266956"/>
            <a:ext cx="604892" cy="604892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972FCDE7-03DA-458C-854B-C12C6713F078}"/>
              </a:ext>
            </a:extLst>
          </p:cNvPr>
          <p:cNvSpPr/>
          <p:nvPr/>
        </p:nvSpPr>
        <p:spPr>
          <a:xfrm>
            <a:off x="3859718" y="5479616"/>
            <a:ext cx="377180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         LinkedIn - </a:t>
            </a:r>
            <a:r>
              <a:rPr lang="en-US" dirty="0" err="1">
                <a:solidFill>
                  <a:schemeClr val="accent3"/>
                </a:solidFill>
              </a:rPr>
              <a:t>thephd</a:t>
            </a:r>
            <a:br>
              <a:rPr lang="en-US" dirty="0">
                <a:solidFill>
                  <a:schemeClr val="accent3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</a:br>
            <a:r>
              <a:rPr lang="en-US" dirty="0">
                <a:solidFill>
                  <a:schemeClr val="accent3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https://www.linkedin.com/in/thephd</a:t>
            </a:r>
            <a:endParaRPr lang="en-US" dirty="0">
              <a:solidFill>
                <a:schemeClr val="accent3"/>
              </a:solidFill>
            </a:endParaRPr>
          </a:p>
        </p:txBody>
      </p:sp>
      <p:pic>
        <p:nvPicPr>
          <p:cNvPr id="17" name="Picture 16" descr="A close up of a sign&#10;&#10;Description automatically generated">
            <a:extLst>
              <a:ext uri="{FF2B5EF4-FFF2-40B4-BE49-F238E27FC236}">
                <a16:creationId xmlns:a16="http://schemas.microsoft.com/office/drawing/2014/main" id="{48358BDA-9CB8-41D6-B9F1-534C2E4EA01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3720" y="5399032"/>
            <a:ext cx="383088" cy="35532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D84DC2F-092C-4344-B123-FDDB0B6A8BDF}"/>
              </a:ext>
            </a:extLst>
          </p:cNvPr>
          <p:cNvSpPr txBox="1"/>
          <p:nvPr/>
        </p:nvSpPr>
        <p:spPr>
          <a:xfrm>
            <a:off x="7803886" y="5473222"/>
            <a:ext cx="39891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        Twitter - @</a:t>
            </a:r>
            <a:r>
              <a:rPr lang="en-US" dirty="0" err="1">
                <a:solidFill>
                  <a:schemeClr val="accent3"/>
                </a:solidFill>
              </a:rPr>
              <a:t>thephantomderp</a:t>
            </a:r>
            <a:endParaRPr lang="en-US" dirty="0">
              <a:solidFill>
                <a:schemeClr val="accent3"/>
              </a:solidFill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US" dirty="0">
                <a:solidFill>
                  <a:schemeClr val="accent3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https://twitter.com/thephantomderp</a:t>
            </a:r>
          </a:p>
        </p:txBody>
      </p:sp>
      <p:pic>
        <p:nvPicPr>
          <p:cNvPr id="20" name="Picture 19" descr="A picture containing clock&#10;&#10;Description automatically generated">
            <a:extLst>
              <a:ext uri="{FF2B5EF4-FFF2-40B4-BE49-F238E27FC236}">
                <a16:creationId xmlns:a16="http://schemas.microsoft.com/office/drawing/2014/main" id="{F3C96021-8080-4037-A38B-5A0D248690E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8140" y="4370233"/>
            <a:ext cx="383088" cy="383088"/>
          </a:xfrm>
          <a:prstGeom prst="rect">
            <a:avLst/>
          </a:prstGeom>
        </p:spPr>
      </p:pic>
      <p:pic>
        <p:nvPicPr>
          <p:cNvPr id="22" name="Picture 21" descr="A picture containing drawing&#10;&#10;Description automatically generated">
            <a:extLst>
              <a:ext uri="{FF2B5EF4-FFF2-40B4-BE49-F238E27FC236}">
                <a16:creationId xmlns:a16="http://schemas.microsoft.com/office/drawing/2014/main" id="{B2E69591-77FF-453D-87EB-D9A69A7E891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1515" y="3244739"/>
            <a:ext cx="393056" cy="393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9342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384E39-C771-4E1F-B0F9-1A517783D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cap="none" dirty="0">
                <a:latin typeface="Fira Code" panose="020B0509050000020004" pitchFamily="49" charset="0"/>
                <a:ea typeface="Fira Code" panose="020B0509050000020004" pitchFamily="49" charset="0"/>
              </a:rPr>
              <a:t>char</a:t>
            </a:r>
            <a:r>
              <a:rPr lang="en-US" dirty="0"/>
              <a:t> is not your friend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CA49AE-194C-468C-B549-B1E0B8C51B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340862"/>
            <a:ext cx="11029615" cy="3993263"/>
          </a:xfrm>
        </p:spPr>
        <p:txBody>
          <a:bodyPr/>
          <a:lstStyle/>
          <a:p>
            <a:r>
              <a:rPr lang="en-US" dirty="0"/>
              <a:t>40,000 Lines into your codebase…</a:t>
            </a:r>
          </a:p>
          <a:p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void process(std::string definitely_utf8);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process(u8“Jí pes </a:t>
            </a:r>
            <a:r>
              <a:rPr lang="en-US" sz="2400" dirty="0" err="1">
                <a:latin typeface="Fira Code" panose="020B0509050000020004" pitchFamily="49" charset="0"/>
                <a:ea typeface="Fira Code" panose="020B0509050000020004" pitchFamily="49" charset="0"/>
              </a:rPr>
              <a:t>bagetu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?”); // okay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process(“</a:t>
            </a:r>
            <a:r>
              <a:rPr lang="en-US" sz="2400" dirty="0" err="1">
                <a:latin typeface="Fira Code" panose="020B0509050000020004" pitchFamily="49" charset="0"/>
                <a:ea typeface="Fira Code" panose="020B0509050000020004" pitchFamily="49" charset="0"/>
              </a:rPr>
              <a:t>jedna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 koruna </a:t>
            </a:r>
            <a:r>
              <a:rPr lang="en-US" sz="2400" dirty="0" err="1">
                <a:latin typeface="Fira Code" panose="020B0509050000020004" pitchFamily="49" charset="0"/>
                <a:ea typeface="Fira Code" panose="020B0509050000020004" pitchFamily="49" charset="0"/>
              </a:rPr>
              <a:t>česká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”); // </a:t>
            </a:r>
            <a:r>
              <a:rPr lang="en-US" sz="2400" dirty="0" err="1">
                <a:latin typeface="Fira Code" panose="020B0509050000020004" pitchFamily="49" charset="0"/>
                <a:ea typeface="Fira Code" panose="020B0509050000020004" pitchFamily="49" charset="0"/>
              </a:rPr>
              <a:t>uhh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 ...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process(</a:t>
            </a:r>
            <a:r>
              <a:rPr lang="en-US" sz="2400" dirty="0" err="1">
                <a:latin typeface="Fira Code" panose="020B0509050000020004" pitchFamily="49" charset="0"/>
                <a:ea typeface="Fira Code" panose="020B0509050000020004" pitchFamily="49" charset="0"/>
              </a:rPr>
              <a:t>argv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[1]); // ⚠️!!</a:t>
            </a:r>
          </a:p>
        </p:txBody>
      </p:sp>
    </p:spTree>
    <p:extLst>
      <p:ext uri="{BB962C8B-B14F-4D97-AF65-F5344CB8AC3E}">
        <p14:creationId xmlns:p14="http://schemas.microsoft.com/office/powerpoint/2010/main" val="30747586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939E6F-8D46-4B2B-9E10-4D253CECC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cap="none" dirty="0">
                <a:latin typeface="Fira Code" panose="020B0509050000020004" pitchFamily="49" charset="0"/>
                <a:ea typeface="Fira Code" panose="020B0509050000020004" pitchFamily="49" charset="0"/>
              </a:rPr>
              <a:t>char8_t</a:t>
            </a:r>
            <a:r>
              <a:rPr lang="en-US" cap="none" dirty="0"/>
              <a:t> </a:t>
            </a:r>
            <a:r>
              <a:rPr lang="en-US" dirty="0"/>
              <a:t>Introduced for C++20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AABB01-4937-4FC0-A971-929F6D9FC2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814980"/>
          </a:xfrm>
        </p:spPr>
        <p:txBody>
          <a:bodyPr>
            <a:normAutofit/>
          </a:bodyPr>
          <a:lstStyle/>
          <a:p>
            <a:r>
              <a:rPr lang="en-US" dirty="0"/>
              <a:t>New fundamental type</a:t>
            </a:r>
          </a:p>
          <a:p>
            <a:pPr lvl="1"/>
            <a:r>
              <a:rPr lang="en-US" dirty="0"/>
              <a:t>Turns ambiguity into hard compiler errors</a:t>
            </a:r>
            <a:br>
              <a:rPr lang="en-US" dirty="0"/>
            </a:br>
            <a:endParaRPr lang="en-US" dirty="0"/>
          </a:p>
          <a:p>
            <a:r>
              <a:rPr lang="en-US" sz="2800" dirty="0">
                <a:latin typeface="Fira Code" panose="020B0509050000020004" pitchFamily="49" charset="0"/>
                <a:ea typeface="Fira Code" panose="020B0509050000020004" pitchFamily="49" charset="0"/>
              </a:rPr>
              <a:t>std::u8string totally_utf8(u8“</a:t>
            </a:r>
            <a:r>
              <a:rPr lang="ja-JP" altLang="en-US" sz="2800" dirty="0">
                <a:latin typeface="Fira Code" panose="020B0509050000020004" pitchFamily="49" charset="0"/>
              </a:rPr>
              <a:t>柴</a:t>
            </a:r>
            <a:r>
              <a:rPr lang="en-US" sz="2800" dirty="0">
                <a:latin typeface="Fira Code" panose="020B0509050000020004" pitchFamily="49" charset="0"/>
                <a:ea typeface="Fira Code" panose="020B0509050000020004" pitchFamily="49" charset="0"/>
              </a:rPr>
              <a:t>”);</a:t>
            </a:r>
            <a:br>
              <a:rPr lang="en-US" sz="2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800" dirty="0">
                <a:latin typeface="Fira Code" panose="020B0509050000020004" pitchFamily="49" charset="0"/>
                <a:ea typeface="Fira Code" panose="020B0509050000020004" pitchFamily="49" charset="0"/>
              </a:rPr>
              <a:t>std::string also_totally_utf8(“</a:t>
            </a:r>
            <a:r>
              <a:rPr lang="ja-JP" altLang="en-US" sz="2800" dirty="0">
                <a:latin typeface="Fira Code" panose="020B0509050000020004" pitchFamily="49" charset="0"/>
              </a:rPr>
              <a:t>柴</a:t>
            </a:r>
            <a:r>
              <a:rPr lang="en-US" sz="2800" dirty="0">
                <a:latin typeface="Fira Code" panose="020B0509050000020004" pitchFamily="49" charset="0"/>
                <a:ea typeface="Fira Code" panose="020B0509050000020004" pitchFamily="49" charset="0"/>
              </a:rPr>
              <a:t>”);</a:t>
            </a:r>
            <a:br>
              <a:rPr lang="en-US" sz="2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800" dirty="0">
                <a:latin typeface="Fira Code" panose="020B0509050000020004" pitchFamily="49" charset="0"/>
                <a:ea typeface="Fira Code" panose="020B0509050000020004" pitchFamily="49" charset="0"/>
              </a:rPr>
              <a:t>assert(totally_utf8 == also_totally_utf8); // ❌</a:t>
            </a:r>
          </a:p>
        </p:txBody>
      </p:sp>
    </p:spTree>
    <p:extLst>
      <p:ext uri="{BB962C8B-B14F-4D97-AF65-F5344CB8AC3E}">
        <p14:creationId xmlns:p14="http://schemas.microsoft.com/office/powerpoint/2010/main" val="41356430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flower&#10;&#10;Description automatically generated">
            <a:extLst>
              <a:ext uri="{FF2B5EF4-FFF2-40B4-BE49-F238E27FC236}">
                <a16:creationId xmlns:a16="http://schemas.microsoft.com/office/drawing/2014/main" id="{145D618E-108D-4209-B45D-82FA2B99779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1000" y="-812800"/>
            <a:ext cx="12725400" cy="84836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6939E6F-8D46-4B2B-9E10-4D253CECC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cap="none" dirty="0">
                <a:latin typeface="Fira Code" panose="020B0509050000020004" pitchFamily="49" charset="0"/>
                <a:ea typeface="Fira Code" panose="020B0509050000020004" pitchFamily="49" charset="0"/>
              </a:rPr>
              <a:t>unsigned char</a:t>
            </a:r>
            <a:r>
              <a:rPr lang="en-US" cap="none" dirty="0"/>
              <a:t>: savior before </a:t>
            </a:r>
            <a:r>
              <a:rPr lang="en-US" dirty="0"/>
              <a:t>C++20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AABB01-4937-4FC0-A971-929F6D9FC2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814980"/>
          </a:xfrm>
        </p:spPr>
        <p:txBody>
          <a:bodyPr>
            <a:normAutofit/>
          </a:bodyPr>
          <a:lstStyle/>
          <a:p>
            <a:r>
              <a:rPr lang="en-US" dirty="0"/>
              <a:t>Allows you to get hard compiler errors, early</a:t>
            </a:r>
          </a:p>
          <a:p>
            <a:pPr lvl="1"/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using u8string = std::</a:t>
            </a:r>
            <a:r>
              <a:rPr lang="en-US" sz="2000" dirty="0" err="1">
                <a:latin typeface="Fira Code" panose="020B0509050000020004" pitchFamily="49" charset="0"/>
                <a:ea typeface="Fira Code" panose="020B0509050000020004" pitchFamily="49" charset="0"/>
              </a:rPr>
              <a:t>basic_string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&lt;unsigned char&gt;;</a:t>
            </a:r>
            <a:br>
              <a:rPr lang="en-US" dirty="0"/>
            </a:br>
            <a:endParaRPr lang="en-US" dirty="0"/>
          </a:p>
          <a:p>
            <a:r>
              <a:rPr lang="en-US" dirty="0"/>
              <a:t>🌺Blossom🌺changes out to program boundaries</a:t>
            </a:r>
          </a:p>
          <a:p>
            <a:pPr lvl="1"/>
            <a:r>
              <a:rPr lang="en-US" dirty="0"/>
              <a:t>Explicitly encode/decode or mark when going from/to 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std::string</a:t>
            </a:r>
          </a:p>
        </p:txBody>
      </p:sp>
    </p:spTree>
    <p:extLst>
      <p:ext uri="{BB962C8B-B14F-4D97-AF65-F5344CB8AC3E}">
        <p14:creationId xmlns:p14="http://schemas.microsoft.com/office/powerpoint/2010/main" val="26409679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B21E66E-2ABE-4F07-915B-1D26153E8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 Standard: Busted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AEC3F6AD-3AC5-4BBF-B6F5-9D50810F18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56812" y="2124075"/>
            <a:ext cx="4509592" cy="4098925"/>
          </a:xfrm>
        </p:spPr>
      </p:pic>
      <p:pic>
        <p:nvPicPr>
          <p:cNvPr id="5" name="Picture 4" descr="A picture containing drawing, clock&#10;&#10;Description automatically generated">
            <a:extLst>
              <a:ext uri="{FF2B5EF4-FFF2-40B4-BE49-F238E27FC236}">
                <a16:creationId xmlns:a16="http://schemas.microsoft.com/office/drawing/2014/main" id="{A94B64D8-55C8-4C92-8DB4-00D7FD20A0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8132" y="3462082"/>
            <a:ext cx="1188721" cy="1188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788408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Dividend">
      <a:majorFont>
        <a:latin typeface="Franklin Gothic Demi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OUR.pptx" id="{C8B94E25-33BD-45D5-BF09-DFDE6F66F827}" vid="{3906A810-667D-48F7-952C-A904CEA9ED63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Future Forward</Template>
  <TotalTime>0</TotalTime>
  <Words>3000</Words>
  <Application>Microsoft Office PowerPoint</Application>
  <PresentationFormat>Widescreen</PresentationFormat>
  <Paragraphs>187</Paragraphs>
  <Slides>55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0" baseType="lpstr">
      <vt:lpstr>Fira Code</vt:lpstr>
      <vt:lpstr>Franklin Gothic Book</vt:lpstr>
      <vt:lpstr>Franklin Gothic Demi</vt:lpstr>
      <vt:lpstr>Wingdings 2</vt:lpstr>
      <vt:lpstr>DividendVTI</vt:lpstr>
      <vt:lpstr>Catching ⬆️: C++ Unicode</vt:lpstr>
      <vt:lpstr>Recap</vt:lpstr>
      <vt:lpstr>C++ Unicode Support Includes:</vt:lpstr>
      <vt:lpstr>C++ Unicode Support Includes:</vt:lpstr>
      <vt:lpstr>char is not your friend</vt:lpstr>
      <vt:lpstr>char is not your friend</vt:lpstr>
      <vt:lpstr>char8_t Introduced for C++20</vt:lpstr>
      <vt:lpstr>unsigned char: savior before C++20</vt:lpstr>
      <vt:lpstr>C Standard: Busted</vt:lpstr>
      <vt:lpstr>Nearly Unanimous Consensus: Fix iT!</vt:lpstr>
      <vt:lpstr>Sized Functions, Too!</vt:lpstr>
      <vt:lpstr>[[sidebar]] rsize</vt:lpstr>
      <vt:lpstr>PowerPoint Presentation</vt:lpstr>
      <vt:lpstr>[[Sidebar]] Theorem: There is Always a Death Station 9000</vt:lpstr>
      <vt:lpstr>[[End Sidebar]]</vt:lpstr>
      <vt:lpstr>C Standard: Making Progress</vt:lpstr>
      <vt:lpstr>Current Progress</vt:lpstr>
      <vt:lpstr>Encoding Concept</vt:lpstr>
      <vt:lpstr>Helper Types</vt:lpstr>
      <vt:lpstr>Helper Types: Results</vt:lpstr>
      <vt:lpstr>Helper Types: Error Callbacks</vt:lpstr>
      <vt:lpstr>Encoding Objects</vt:lpstr>
      <vt:lpstr>Encoding Objects</vt:lpstr>
      <vt:lpstr>Encoding Objects</vt:lpstr>
      <vt:lpstr>Change in Code Point?!</vt:lpstr>
      <vt:lpstr>Strong Code point Types</vt:lpstr>
      <vt:lpstr>Preventing Consequences</vt:lpstr>
      <vt:lpstr>Do We Need Strong Code points?</vt:lpstr>
      <vt:lpstr>Standard Encodings</vt:lpstr>
      <vt:lpstr>Any_encoding</vt:lpstr>
      <vt:lpstr>Runtime-Only Encoding Decisions</vt:lpstr>
      <vt:lpstr>PowerPoint Presentation</vt:lpstr>
      <vt:lpstr>any_encoding</vt:lpstr>
      <vt:lpstr>execution, wide_execution</vt:lpstr>
      <vt:lpstr>Static Types ☢️Type-erasure</vt:lpstr>
      <vt:lpstr>Oh Geez.</vt:lpstr>
      <vt:lpstr>any_state …?</vt:lpstr>
      <vt:lpstr>Conundrum</vt:lpstr>
      <vt:lpstr>Solutions?</vt:lpstr>
      <vt:lpstr>Solutions?</vt:lpstr>
      <vt:lpstr>Solutions?</vt:lpstr>
      <vt:lpstr>Self-Referential…</vt:lpstr>
      <vt:lpstr>Self-Referential!</vt:lpstr>
      <vt:lpstr>Self-Referential.</vt:lpstr>
      <vt:lpstr>Self-Referential?</vt:lpstr>
      <vt:lpstr>Error Handlers</vt:lpstr>
      <vt:lpstr>Remember These?</vt:lpstr>
      <vt:lpstr>Anatomy of an Error Handler</vt:lpstr>
      <vt:lpstr>Preserving Algorithmic Information</vt:lpstr>
      <vt:lpstr>Result By Value</vt:lpstr>
      <vt:lpstr>“Find First Normal Sequence”</vt:lpstr>
      <vt:lpstr>Most people Will Use:</vt:lpstr>
      <vt:lpstr>Final Thoughts</vt:lpstr>
      <vt:lpstr>Acknowledgements</vt:lpstr>
      <vt:lpstr>Support the Effort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2019-11-16T00:37:13Z</dcterms:created>
  <dcterms:modified xsi:type="dcterms:W3CDTF">2019-12-21T18:35:22Z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dduffy@microsoft.com</vt:lpwstr>
  </property>
  <property fmtid="{D5CDD505-2E9C-101B-9397-08002B2CF9AE}" pid="5" name="MSIP_Label_f42aa342-8706-4288-bd11-ebb85995028c_SetDate">
    <vt:lpwstr>2019-11-08T21:54:07.0140062Z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23e7d536-6803-4264-b7a4-68edd45bdf61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